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6858000" cx="9144000"/>
  <p:notesSz cx="6858000" cy="9144000"/>
  <p:embeddedFontLst>
    <p:embeddedFont>
      <p:font typeface="Poppins"/>
      <p:regular r:id="rId26"/>
      <p:bold r:id="rId27"/>
      <p:italic r:id="rId28"/>
      <p:boldItalic r:id="rId29"/>
    </p:embeddedFont>
    <p:embeddedFont>
      <p:font typeface="Didact Gothic"/>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oppins-regular.fntdata"/><Relationship Id="rId25" Type="http://schemas.openxmlformats.org/officeDocument/2006/relationships/slide" Target="slides/slide20.xml"/><Relationship Id="rId28" Type="http://schemas.openxmlformats.org/officeDocument/2006/relationships/font" Target="fonts/Poppins-italic.fntdata"/><Relationship Id="rId27" Type="http://schemas.openxmlformats.org/officeDocument/2006/relationships/font" Target="fonts/Poppins-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Poppins-boldItalic.fntdata"/><Relationship Id="rId7" Type="http://schemas.openxmlformats.org/officeDocument/2006/relationships/slide" Target="slides/slide2.xml"/><Relationship Id="rId8" Type="http://schemas.openxmlformats.org/officeDocument/2006/relationships/slide" Target="slides/slide3.xml"/><Relationship Id="rId30" Type="http://schemas.openxmlformats.org/officeDocument/2006/relationships/font" Target="fonts/DidactGothic-regular.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a395b93725_0_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a395b9372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Acest material este conceput de Edustudio Helsinki, asociație înregistrată în Finlanda și face parte din proiectul Româna Împreună.</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Proiectul Româna Împreună are ca scop formarea de comunități de părinți în afara României, care să se sprijine reciproc în organizarea de ateliere pentru preșcolari, în cadrul cărora să deruleze activități în limba română, inspirate din interesele copiilor. Fiecare atelier tematic include o planificare și materiale imprimabile pentru desfășurarea activităților față în față, și de asemenea, un suport digital sub forma acestei prezentări, pentru a desfășura atelierul la distanță.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Un atelier la distanță include următoarele etape:</a:t>
            </a:r>
            <a:br>
              <a:rPr lang="en">
                <a:solidFill>
                  <a:schemeClr val="dk1"/>
                </a:solidFill>
              </a:rPr>
            </a:br>
            <a:r>
              <a:rPr lang="en">
                <a:solidFill>
                  <a:schemeClr val="dk1"/>
                </a:solidFill>
              </a:rPr>
              <a:t>1. CERCUL DE ÎNCEPUT: Prezentarea participanților. Cântecul Româna Împreună.</a:t>
            </a:r>
            <a:br>
              <a:rPr lang="en">
                <a:solidFill>
                  <a:schemeClr val="dk1"/>
                </a:solidFill>
              </a:rPr>
            </a:br>
            <a:r>
              <a:rPr lang="en">
                <a:solidFill>
                  <a:schemeClr val="dk1"/>
                </a:solidFill>
              </a:rPr>
              <a:t>2. INTRODUCEREA TEMATICII ATELIERULUI ȘI A ACTIVITĂȚILOR: Anunțarea temei atelierului. Cântece tematice (1-2).</a:t>
            </a:r>
            <a:br>
              <a:rPr lang="en">
                <a:solidFill>
                  <a:schemeClr val="dk1"/>
                </a:solidFill>
              </a:rPr>
            </a:br>
            <a:r>
              <a:rPr lang="en">
                <a:solidFill>
                  <a:schemeClr val="dk1"/>
                </a:solidFill>
              </a:rPr>
              <a:t>3. ACTIVITĂȚILE TEMATICE: Introducerea vocabularului prin diverse jocuri. Activități creative.</a:t>
            </a:r>
            <a:br>
              <a:rPr lang="en">
                <a:solidFill>
                  <a:schemeClr val="dk1"/>
                </a:solidFill>
              </a:rPr>
            </a:br>
            <a:r>
              <a:rPr lang="en">
                <a:solidFill>
                  <a:schemeClr val="dk1"/>
                </a:solidFill>
              </a:rPr>
              <a:t>4. CERCUL DE FINAL: Fiecare familie prezintă lucrarea realizată și își ia la revedere. Coordonatorul anunță data și tematica următorului atelier.</a:t>
            </a:r>
            <a:br>
              <a:rPr lang="en">
                <a:solidFill>
                  <a:schemeClr val="dk1"/>
                </a:solidFill>
              </a:rPr>
            </a:br>
            <a:r>
              <a:rPr lang="en">
                <a:solidFill>
                  <a:schemeClr val="dk1"/>
                </a:solidFill>
              </a:rPr>
              <a:t>Mult succes!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Așteptăm cu drag sugestiile voastre pe pagina proiectului!</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73bf1f3e84_1_14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73bf1f3e84_1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af715ec48b_0_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af715ec48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af715ec48b_0_25: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af715ec48b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af715ec48b_0_41: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af715ec48b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af715ec48b_0_55: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af715ec48b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af715ec48b_0_67: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af715ec48b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af715ec48b_0_79: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af715ec48b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af715ec48b_0_89: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af715ec48b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af715ec48b_0_98:notes"/>
          <p:cNvSpPr/>
          <p:nvPr>
            <p:ph idx="2" type="sldImg"/>
          </p:nvPr>
        </p:nvSpPr>
        <p:spPr>
          <a:xfrm>
            <a:off x="11433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af715ec48b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9ea5adea1d_0_16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9ea5adea1d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4. CERCUL DE FINAL: Fiecare familie prezintă lucrarea realizată și își ia la revedere. Coordonatorul anunță data și tematica următorului atelier.</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9ea5adea1d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9ea5adea1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Sfaturi: </a:t>
            </a:r>
            <a:r>
              <a:rPr lang="en" sz="1150">
                <a:solidFill>
                  <a:srgbClr val="050505"/>
                </a:solidFill>
                <a:highlight>
                  <a:schemeClr val="lt1"/>
                </a:highlight>
              </a:rPr>
              <a:t>Dacă copilul nu a mai participat la un atelier la distanță, este posibil ca acesta să stea deoparte la prima întâlnire, observând desfășurarea atelierului, curios despre ce se întâmplă pe ecran. Încurajăm părinții să rămână în fața ecranului și să participe activ, dând un exemplu copilui și încurajându-l. Din experiența noastră, la finalul întâlnirii și copilul se va apropia de ecran și va participa la activități alături de ceilalți copii. Mult succes!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a463a63114_0_27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a463a63114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a395b93725_0_11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a395b93725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50">
                <a:solidFill>
                  <a:srgbClr val="050505"/>
                </a:solidFill>
                <a:highlight>
                  <a:schemeClr val="lt1"/>
                </a:highlight>
              </a:rPr>
              <a:t>Sfat: Cu o săptămână înainte de data atelierului, trimiteți participanților un mesaj cu tematica atelierului și cu lista de materiale necesare. Acestea sunt în general materiale pe care familiile le au în casă.</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9ea5adea1d_0_5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9ea5adea1d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1. CERCUL DE ÎNCEPUT: Prezentarea participanților.</a:t>
            </a:r>
            <a:br>
              <a:rPr lang="en">
                <a:solidFill>
                  <a:schemeClr val="dk1"/>
                </a:solidFill>
              </a:rPr>
            </a:br>
            <a:r>
              <a:rPr lang="en">
                <a:solidFill>
                  <a:schemeClr val="dk1"/>
                </a:solidFill>
              </a:rPr>
              <a:t>Coordonatorul invită fiecare fereastră (familie) să se prezinte pe rând. Fiecare membru al familiei își spune numele întreg și apoi toată lumea repetă numele pe silabe, bătând din palme (și adulții se prezintă!):  Mara / Ma-ra!. Cu numele, participanții pot spune ce le place cel mai mult la sărbătoarea de Paște  ( Ex. Mara- pască/Ma-ra, pas-că!).</a:t>
            </a:r>
            <a:endParaRPr>
              <a:solidFill>
                <a:schemeClr val="dk1"/>
              </a:solidFill>
            </a:endParaRPr>
          </a:p>
          <a:p>
            <a:pPr indent="0" lvl="0" marL="0" rtl="0" algn="l">
              <a:spcBef>
                <a:spcPts val="0"/>
              </a:spcBef>
              <a:spcAft>
                <a:spcPts val="0"/>
              </a:spcAft>
              <a:buNone/>
            </a:pPr>
            <a:r>
              <a:t/>
            </a:r>
            <a:endParaRPr sz="1000">
              <a:solidFill>
                <a:schemeClr val="dk1"/>
              </a:solidFill>
              <a:latin typeface="Didact Gothic"/>
              <a:ea typeface="Didact Gothic"/>
              <a:cs typeface="Didact Gothic"/>
              <a:sym typeface="Didact Gothic"/>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463a63114_0_5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463a63114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1. CERCUL DE ÎNCEPUT: Cântecul Româna Împreună.</a:t>
            </a:r>
            <a:br>
              <a:rPr lang="en">
                <a:solidFill>
                  <a:schemeClr val="dk1"/>
                </a:solidFill>
              </a:rPr>
            </a:br>
            <a:r>
              <a:rPr lang="en">
                <a:solidFill>
                  <a:schemeClr val="dk1"/>
                </a:solidFill>
              </a:rPr>
              <a:t>Cântați cântecul Româna Împreună. Dacă conexiunea de internet nu este foarte bună, fiecare familie poată păstra microfonul închis și poate cânta împreună.</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a395b93725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a395b9372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Anunțarea temei atelierului. Ce sărbătorim de Paște? Cum sărbătorim Paștele? Ce fel de mâncare mâncăm?</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9ea5adea1d_0_10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9ea5adea1d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Prezentarea activităților.</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sz="1000">
              <a:solidFill>
                <a:schemeClr val="dk1"/>
              </a:solidFill>
              <a:latin typeface="Didact Gothic"/>
              <a:ea typeface="Didact Gothic"/>
              <a:cs typeface="Didact Gothic"/>
              <a:sym typeface="Didact Gothic"/>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a463a63114_0_16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a463a63114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Cântece tematice (1-2).</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Puteți da share la un video Youtube cu cântecul, sau puteți încerca să cântați împreună.</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73bf1f3e84_1_9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73bf1f3e84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Introducerea vocabularului: culori.</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Fugi la geam și privelte afară. Gpsește ceva.: 1. Roșie 2. Verde 3. Galbenă 4. Roz 5. Albastră</a:t>
            </a:r>
            <a:br>
              <a:rPr lang="en">
                <a:solidFill>
                  <a:schemeClr val="dk1"/>
                </a:solidFill>
              </a:rPr>
            </a:br>
            <a:r>
              <a:rPr lang="en">
                <a:solidFill>
                  <a:schemeClr val="dk1"/>
                </a:solidFill>
              </a:rPr>
              <a:t>Dă-le copiilor 1-2 minute pentru fiecare culoare, și lasă-i să arate sau să spună pe rând ce obiect au găsit.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ww.romanaimpreuna.ro" TargetMode="External"/><Relationship Id="rId6" Type="http://schemas.openxmlformats.org/officeDocument/2006/relationships/image" Target="../media/image8.png"/><Relationship Id="rId7"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hyperlink" Target="http://www.romanaimpreuna.ro" TargetMode="External"/><Relationship Id="rId10" Type="http://schemas.openxmlformats.org/officeDocument/2006/relationships/image" Target="../media/image30.png"/><Relationship Id="rId9" Type="http://schemas.openxmlformats.org/officeDocument/2006/relationships/image" Target="../media/image31.png"/><Relationship Id="rId5" Type="http://schemas.openxmlformats.org/officeDocument/2006/relationships/image" Target="../media/image26.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hyperlink" Target="http://www.romanaimpreuna.ro" TargetMode="External"/><Relationship Id="rId9" Type="http://schemas.openxmlformats.org/officeDocument/2006/relationships/image" Target="../media/image30.png"/><Relationship Id="rId5" Type="http://schemas.openxmlformats.org/officeDocument/2006/relationships/image" Target="../media/image26.png"/><Relationship Id="rId6" Type="http://schemas.openxmlformats.org/officeDocument/2006/relationships/image" Target="../media/image28.png"/><Relationship Id="rId7" Type="http://schemas.openxmlformats.org/officeDocument/2006/relationships/image" Target="../media/image27.png"/><Relationship Id="rId8"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hyperlink" Target="http://www.romanaimpreuna.ro" TargetMode="External"/><Relationship Id="rId5" Type="http://schemas.openxmlformats.org/officeDocument/2006/relationships/image" Target="../media/image26.png"/><Relationship Id="rId6" Type="http://schemas.openxmlformats.org/officeDocument/2006/relationships/image" Target="../media/image28.png"/><Relationship Id="rId7" Type="http://schemas.openxmlformats.org/officeDocument/2006/relationships/image" Target="../media/image27.png"/><Relationship Id="rId8"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2.png"/><Relationship Id="rId4" Type="http://schemas.openxmlformats.org/officeDocument/2006/relationships/hyperlink" Target="http://www.romanaimpreuna.ro" TargetMode="External"/><Relationship Id="rId5" Type="http://schemas.openxmlformats.org/officeDocument/2006/relationships/image" Target="../media/image26.png"/><Relationship Id="rId6" Type="http://schemas.openxmlformats.org/officeDocument/2006/relationships/image" Target="../media/image28.png"/><Relationship Id="rId7"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2.png"/><Relationship Id="rId4" Type="http://schemas.openxmlformats.org/officeDocument/2006/relationships/hyperlink" Target="http://www.romanaimpreuna.ro" TargetMode="External"/><Relationship Id="rId5" Type="http://schemas.openxmlformats.org/officeDocument/2006/relationships/image" Target="../media/image28.png"/><Relationship Id="rId6"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hyperlink" Target="http://www.romanaimpreuna.ro" TargetMode="External"/><Relationship Id="rId5" Type="http://schemas.openxmlformats.org/officeDocument/2006/relationships/image" Target="../media/image26.png"/><Relationship Id="rId6"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2.png"/><Relationship Id="rId4" Type="http://schemas.openxmlformats.org/officeDocument/2006/relationships/hyperlink" Target="http://www.romanaimpreuna.ro" TargetMode="External"/><Relationship Id="rId5"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2.png"/><Relationship Id="rId4" Type="http://schemas.openxmlformats.org/officeDocument/2006/relationships/hyperlink" Target="http://www.romanaimpreuna.ro" TargetMode="External"/><Relationship Id="rId5"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2.png"/><Relationship Id="rId4" Type="http://schemas.openxmlformats.org/officeDocument/2006/relationships/hyperlink" Target="http://www.romanaimpreuna.ro" TargetMode="External"/><Relationship Id="rId5"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3.png"/><Relationship Id="rId4" Type="http://schemas.openxmlformats.org/officeDocument/2006/relationships/image" Target="../media/image6.png"/><Relationship Id="rId5" Type="http://schemas.openxmlformats.org/officeDocument/2006/relationships/hyperlink" Target="http://www.romanaimpreuna.r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hyperlink" Target="http://www.romanaimpreuna.ro" TargetMode="External"/><Relationship Id="rId5"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6.pn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hyperlink" Target="http://www.romanaimpreuna.r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romanaimpreuna.ro" TargetMode="External"/><Relationship Id="rId4" Type="http://schemas.openxmlformats.org/officeDocument/2006/relationships/image" Target="../media/image1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3.png"/><Relationship Id="rId4" Type="http://schemas.openxmlformats.org/officeDocument/2006/relationships/image" Target="../media/image6.png"/><Relationship Id="rId5" Type="http://schemas.openxmlformats.org/officeDocument/2006/relationships/hyperlink" Target="http://www.romanaimpreuna.r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7.png"/><Relationship Id="rId6"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5.png"/><Relationship Id="rId5" Type="http://schemas.openxmlformats.org/officeDocument/2006/relationships/image" Target="../media/image12.png"/><Relationship Id="rId6" Type="http://schemas.openxmlformats.org/officeDocument/2006/relationships/hyperlink" Target="http://www.romanaimpreuna.r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hyperlink" Target="http://www.romanaimpreuna.ro" TargetMode="External"/><Relationship Id="rId7"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hyperlink" Target="http://www.romanaimpreuna.ro" TargetMode="External"/><Relationship Id="rId5" Type="http://schemas.openxmlformats.org/officeDocument/2006/relationships/image" Target="../media/image25.png"/><Relationship Id="rId6" Type="http://schemas.openxmlformats.org/officeDocument/2006/relationships/image" Target="../media/image20.png"/><Relationship Id="rId7" Type="http://schemas.openxmlformats.org/officeDocument/2006/relationships/image" Target="../media/image23.png"/><Relationship Id="rId8"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27525" y="5021550"/>
            <a:ext cx="5417550" cy="1364975"/>
          </a:xfrm>
          <a:prstGeom prst="rect">
            <a:avLst/>
          </a:prstGeom>
          <a:noFill/>
          <a:ln>
            <a:noFill/>
          </a:ln>
        </p:spPr>
      </p:pic>
      <p:pic>
        <p:nvPicPr>
          <p:cNvPr id="55" name="Google Shape;55;p13"/>
          <p:cNvPicPr preferRelativeResize="0"/>
          <p:nvPr/>
        </p:nvPicPr>
        <p:blipFill>
          <a:blip r:embed="rId4">
            <a:alphaModFix/>
          </a:blip>
          <a:stretch>
            <a:fillRect/>
          </a:stretch>
        </p:blipFill>
        <p:spPr>
          <a:xfrm>
            <a:off x="1023725" y="557000"/>
            <a:ext cx="7329701" cy="1364975"/>
          </a:xfrm>
          <a:prstGeom prst="rect">
            <a:avLst/>
          </a:prstGeom>
          <a:noFill/>
          <a:ln>
            <a:noFill/>
          </a:ln>
        </p:spPr>
      </p:pic>
      <p:sp>
        <p:nvSpPr>
          <p:cNvPr id="56" name="Google Shape;56;p1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57" name="Google Shape;57;p13"/>
          <p:cNvPicPr preferRelativeResize="0"/>
          <p:nvPr/>
        </p:nvPicPr>
        <p:blipFill>
          <a:blip r:embed="rId6">
            <a:alphaModFix/>
          </a:blip>
          <a:stretch>
            <a:fillRect/>
          </a:stretch>
        </p:blipFill>
        <p:spPr>
          <a:xfrm>
            <a:off x="3550650" y="3153537"/>
            <a:ext cx="2171300" cy="1841400"/>
          </a:xfrm>
          <a:prstGeom prst="rect">
            <a:avLst/>
          </a:prstGeom>
          <a:noFill/>
          <a:ln>
            <a:noFill/>
          </a:ln>
        </p:spPr>
      </p:pic>
      <p:pic>
        <p:nvPicPr>
          <p:cNvPr id="58" name="Google Shape;58;p13"/>
          <p:cNvPicPr preferRelativeResize="0"/>
          <p:nvPr/>
        </p:nvPicPr>
        <p:blipFill>
          <a:blip r:embed="rId7">
            <a:alphaModFix/>
          </a:blip>
          <a:stretch>
            <a:fillRect/>
          </a:stretch>
        </p:blipFill>
        <p:spPr>
          <a:xfrm>
            <a:off x="1606638" y="1773075"/>
            <a:ext cx="5930724" cy="1267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44" name="Shape 144"/>
        <p:cNvGrpSpPr/>
        <p:nvPr/>
      </p:nvGrpSpPr>
      <p:grpSpPr>
        <a:xfrm>
          <a:off x="0" y="0"/>
          <a:ext cx="0" cy="0"/>
          <a:chOff x="0" y="0"/>
          <a:chExt cx="0" cy="0"/>
        </a:xfrm>
      </p:grpSpPr>
      <p:sp>
        <p:nvSpPr>
          <p:cNvPr id="145" name="Google Shape;145;p22"/>
          <p:cNvSpPr txBox="1"/>
          <p:nvPr/>
        </p:nvSpPr>
        <p:spPr>
          <a:xfrm>
            <a:off x="1139050" y="4230675"/>
            <a:ext cx="1548900" cy="48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creangă</a:t>
            </a:r>
            <a:endParaRPr b="1" sz="1200">
              <a:latin typeface="Poppins"/>
              <a:ea typeface="Poppins"/>
              <a:cs typeface="Poppins"/>
              <a:sym typeface="Poppins"/>
            </a:endParaRPr>
          </a:p>
        </p:txBody>
      </p:sp>
      <p:sp>
        <p:nvSpPr>
          <p:cNvPr id="146" name="Google Shape;146;p22"/>
          <p:cNvSpPr txBox="1"/>
          <p:nvPr/>
        </p:nvSpPr>
        <p:spPr>
          <a:xfrm>
            <a:off x="947275" y="1886908"/>
            <a:ext cx="1841100" cy="75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baltă</a:t>
            </a:r>
            <a:endParaRPr sz="2400"/>
          </a:p>
        </p:txBody>
      </p:sp>
      <p:sp>
        <p:nvSpPr>
          <p:cNvPr id="147" name="Google Shape;147;p22"/>
          <p:cNvSpPr txBox="1"/>
          <p:nvPr/>
        </p:nvSpPr>
        <p:spPr>
          <a:xfrm>
            <a:off x="4141863" y="1886908"/>
            <a:ext cx="1305000" cy="70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floare</a:t>
            </a:r>
            <a:endParaRPr sz="2400"/>
          </a:p>
        </p:txBody>
      </p:sp>
      <p:sp>
        <p:nvSpPr>
          <p:cNvPr id="148" name="Google Shape;148;p22"/>
          <p:cNvSpPr txBox="1"/>
          <p:nvPr/>
        </p:nvSpPr>
        <p:spPr>
          <a:xfrm>
            <a:off x="3364500" y="4262208"/>
            <a:ext cx="2415000" cy="88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con</a:t>
            </a:r>
            <a:endParaRPr sz="2400"/>
          </a:p>
        </p:txBody>
      </p:sp>
      <p:sp>
        <p:nvSpPr>
          <p:cNvPr id="149" name="Google Shape;149;p22"/>
          <p:cNvSpPr txBox="1"/>
          <p:nvPr/>
        </p:nvSpPr>
        <p:spPr>
          <a:xfrm>
            <a:off x="6412475" y="4254365"/>
            <a:ext cx="2058900" cy="62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frunză</a:t>
            </a:r>
            <a:endParaRPr sz="2400">
              <a:latin typeface="Poppins"/>
              <a:ea typeface="Poppins"/>
              <a:cs typeface="Poppins"/>
              <a:sym typeface="Poppins"/>
            </a:endParaRPr>
          </a:p>
        </p:txBody>
      </p:sp>
      <p:sp>
        <p:nvSpPr>
          <p:cNvPr id="150" name="Google Shape;150;p22"/>
          <p:cNvSpPr txBox="1"/>
          <p:nvPr/>
        </p:nvSpPr>
        <p:spPr>
          <a:xfrm>
            <a:off x="6836550" y="1760842"/>
            <a:ext cx="1548900" cy="48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piatră</a:t>
            </a:r>
            <a:endParaRPr b="1" sz="1200">
              <a:latin typeface="Poppins"/>
              <a:ea typeface="Poppins"/>
              <a:cs typeface="Poppins"/>
              <a:sym typeface="Poppins"/>
            </a:endParaRPr>
          </a:p>
        </p:txBody>
      </p:sp>
      <p:sp>
        <p:nvSpPr>
          <p:cNvPr id="151" name="Google Shape;151;p22"/>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a:t>
            </a:r>
            <a:r>
              <a:rPr lang="en" sz="2400">
                <a:solidFill>
                  <a:srgbClr val="008DD2"/>
                </a:solidFill>
                <a:latin typeface="Poppins"/>
                <a:ea typeface="Poppins"/>
                <a:cs typeface="Poppins"/>
                <a:sym typeface="Poppins"/>
              </a:rPr>
              <a:t>Găsește imaginea lipsă.</a:t>
            </a:r>
            <a:endParaRPr sz="2400">
              <a:solidFill>
                <a:srgbClr val="008DD2"/>
              </a:solidFill>
              <a:latin typeface="Poppins"/>
              <a:ea typeface="Poppins"/>
              <a:cs typeface="Poppins"/>
              <a:sym typeface="Poppins"/>
            </a:endParaRPr>
          </a:p>
        </p:txBody>
      </p:sp>
      <p:pic>
        <p:nvPicPr>
          <p:cNvPr id="152" name="Google Shape;152;p22"/>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153" name="Google Shape;153;p2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154" name="Google Shape;154;p22"/>
          <p:cNvPicPr preferRelativeResize="0"/>
          <p:nvPr/>
        </p:nvPicPr>
        <p:blipFill>
          <a:blip r:embed="rId5">
            <a:alphaModFix/>
          </a:blip>
          <a:stretch>
            <a:fillRect/>
          </a:stretch>
        </p:blipFill>
        <p:spPr>
          <a:xfrm>
            <a:off x="751394" y="4583969"/>
            <a:ext cx="2865174" cy="1302325"/>
          </a:xfrm>
          <a:prstGeom prst="rect">
            <a:avLst/>
          </a:prstGeom>
          <a:noFill/>
          <a:ln>
            <a:noFill/>
          </a:ln>
        </p:spPr>
      </p:pic>
      <p:pic>
        <p:nvPicPr>
          <p:cNvPr id="155" name="Google Shape;155;p22"/>
          <p:cNvPicPr preferRelativeResize="0"/>
          <p:nvPr/>
        </p:nvPicPr>
        <p:blipFill>
          <a:blip r:embed="rId6">
            <a:alphaModFix/>
          </a:blip>
          <a:stretch>
            <a:fillRect/>
          </a:stretch>
        </p:blipFill>
        <p:spPr>
          <a:xfrm>
            <a:off x="4265975" y="2377698"/>
            <a:ext cx="1056800" cy="1455371"/>
          </a:xfrm>
          <a:prstGeom prst="rect">
            <a:avLst/>
          </a:prstGeom>
          <a:noFill/>
          <a:ln>
            <a:noFill/>
          </a:ln>
        </p:spPr>
      </p:pic>
      <p:pic>
        <p:nvPicPr>
          <p:cNvPr id="156" name="Google Shape;156;p22"/>
          <p:cNvPicPr preferRelativeResize="0"/>
          <p:nvPr/>
        </p:nvPicPr>
        <p:blipFill>
          <a:blip r:embed="rId7">
            <a:alphaModFix/>
          </a:blip>
          <a:stretch>
            <a:fillRect/>
          </a:stretch>
        </p:blipFill>
        <p:spPr>
          <a:xfrm>
            <a:off x="6582947" y="2454223"/>
            <a:ext cx="2224798" cy="1302325"/>
          </a:xfrm>
          <a:prstGeom prst="rect">
            <a:avLst/>
          </a:prstGeom>
          <a:noFill/>
          <a:ln>
            <a:noFill/>
          </a:ln>
        </p:spPr>
      </p:pic>
      <p:pic>
        <p:nvPicPr>
          <p:cNvPr id="157" name="Google Shape;157;p22"/>
          <p:cNvPicPr preferRelativeResize="0"/>
          <p:nvPr/>
        </p:nvPicPr>
        <p:blipFill>
          <a:blip r:embed="rId8">
            <a:alphaModFix/>
          </a:blip>
          <a:stretch>
            <a:fillRect/>
          </a:stretch>
        </p:blipFill>
        <p:spPr>
          <a:xfrm>
            <a:off x="6763437" y="4880000"/>
            <a:ext cx="1695122" cy="1082550"/>
          </a:xfrm>
          <a:prstGeom prst="rect">
            <a:avLst/>
          </a:prstGeom>
          <a:noFill/>
          <a:ln>
            <a:noFill/>
          </a:ln>
        </p:spPr>
      </p:pic>
      <p:pic>
        <p:nvPicPr>
          <p:cNvPr id="158" name="Google Shape;158;p22"/>
          <p:cNvPicPr preferRelativeResize="0"/>
          <p:nvPr/>
        </p:nvPicPr>
        <p:blipFill>
          <a:blip r:embed="rId9">
            <a:alphaModFix/>
          </a:blip>
          <a:stretch>
            <a:fillRect/>
          </a:stretch>
        </p:blipFill>
        <p:spPr>
          <a:xfrm>
            <a:off x="4093975" y="4725599"/>
            <a:ext cx="1841100" cy="1391354"/>
          </a:xfrm>
          <a:prstGeom prst="rect">
            <a:avLst/>
          </a:prstGeom>
          <a:noFill/>
          <a:ln>
            <a:noFill/>
          </a:ln>
        </p:spPr>
      </p:pic>
      <p:pic>
        <p:nvPicPr>
          <p:cNvPr id="159" name="Google Shape;159;p22"/>
          <p:cNvPicPr preferRelativeResize="0"/>
          <p:nvPr/>
        </p:nvPicPr>
        <p:blipFill>
          <a:blip r:embed="rId10">
            <a:alphaModFix/>
          </a:blip>
          <a:stretch>
            <a:fillRect/>
          </a:stretch>
        </p:blipFill>
        <p:spPr>
          <a:xfrm>
            <a:off x="870750" y="2317949"/>
            <a:ext cx="1945106" cy="1302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63" name="Shape 163"/>
        <p:cNvGrpSpPr/>
        <p:nvPr/>
      </p:nvGrpSpPr>
      <p:grpSpPr>
        <a:xfrm>
          <a:off x="0" y="0"/>
          <a:ext cx="0" cy="0"/>
          <a:chOff x="0" y="0"/>
          <a:chExt cx="0" cy="0"/>
        </a:xfrm>
      </p:grpSpPr>
      <p:sp>
        <p:nvSpPr>
          <p:cNvPr id="164" name="Google Shape;164;p23"/>
          <p:cNvSpPr txBox="1"/>
          <p:nvPr/>
        </p:nvSpPr>
        <p:spPr>
          <a:xfrm>
            <a:off x="1139050" y="4230675"/>
            <a:ext cx="1548900" cy="48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creangă</a:t>
            </a:r>
            <a:endParaRPr b="1" sz="1200">
              <a:latin typeface="Poppins"/>
              <a:ea typeface="Poppins"/>
              <a:cs typeface="Poppins"/>
              <a:sym typeface="Poppins"/>
            </a:endParaRPr>
          </a:p>
        </p:txBody>
      </p:sp>
      <p:sp>
        <p:nvSpPr>
          <p:cNvPr id="165" name="Google Shape;165;p23"/>
          <p:cNvSpPr txBox="1"/>
          <p:nvPr/>
        </p:nvSpPr>
        <p:spPr>
          <a:xfrm>
            <a:off x="947275" y="1886908"/>
            <a:ext cx="1841100" cy="75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baltă</a:t>
            </a:r>
            <a:endParaRPr sz="2400"/>
          </a:p>
        </p:txBody>
      </p:sp>
      <p:sp>
        <p:nvSpPr>
          <p:cNvPr id="166" name="Google Shape;166;p23"/>
          <p:cNvSpPr txBox="1"/>
          <p:nvPr/>
        </p:nvSpPr>
        <p:spPr>
          <a:xfrm>
            <a:off x="4141863" y="1886908"/>
            <a:ext cx="1305000" cy="70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floare</a:t>
            </a:r>
            <a:endParaRPr sz="2400"/>
          </a:p>
        </p:txBody>
      </p:sp>
      <p:sp>
        <p:nvSpPr>
          <p:cNvPr id="167" name="Google Shape;167;p23"/>
          <p:cNvSpPr txBox="1"/>
          <p:nvPr/>
        </p:nvSpPr>
        <p:spPr>
          <a:xfrm>
            <a:off x="3364500" y="4262208"/>
            <a:ext cx="2415000" cy="88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con</a:t>
            </a:r>
            <a:endParaRPr sz="2400"/>
          </a:p>
        </p:txBody>
      </p:sp>
      <p:sp>
        <p:nvSpPr>
          <p:cNvPr id="168" name="Google Shape;168;p23"/>
          <p:cNvSpPr txBox="1"/>
          <p:nvPr/>
        </p:nvSpPr>
        <p:spPr>
          <a:xfrm>
            <a:off x="6412475" y="4254365"/>
            <a:ext cx="2058900" cy="62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frunză</a:t>
            </a:r>
            <a:endParaRPr sz="2400">
              <a:latin typeface="Poppins"/>
              <a:ea typeface="Poppins"/>
              <a:cs typeface="Poppins"/>
              <a:sym typeface="Poppins"/>
            </a:endParaRPr>
          </a:p>
        </p:txBody>
      </p:sp>
      <p:sp>
        <p:nvSpPr>
          <p:cNvPr id="169" name="Google Shape;169;p23"/>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pic>
        <p:nvPicPr>
          <p:cNvPr id="170" name="Google Shape;170;p23"/>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171" name="Google Shape;171;p2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172" name="Google Shape;172;p23"/>
          <p:cNvPicPr preferRelativeResize="0"/>
          <p:nvPr/>
        </p:nvPicPr>
        <p:blipFill>
          <a:blip r:embed="rId5">
            <a:alphaModFix/>
          </a:blip>
          <a:stretch>
            <a:fillRect/>
          </a:stretch>
        </p:blipFill>
        <p:spPr>
          <a:xfrm>
            <a:off x="751394" y="4583969"/>
            <a:ext cx="2865174" cy="1302325"/>
          </a:xfrm>
          <a:prstGeom prst="rect">
            <a:avLst/>
          </a:prstGeom>
          <a:noFill/>
          <a:ln>
            <a:noFill/>
          </a:ln>
        </p:spPr>
      </p:pic>
      <p:pic>
        <p:nvPicPr>
          <p:cNvPr id="173" name="Google Shape;173;p23"/>
          <p:cNvPicPr preferRelativeResize="0"/>
          <p:nvPr/>
        </p:nvPicPr>
        <p:blipFill>
          <a:blip r:embed="rId6">
            <a:alphaModFix/>
          </a:blip>
          <a:stretch>
            <a:fillRect/>
          </a:stretch>
        </p:blipFill>
        <p:spPr>
          <a:xfrm>
            <a:off x="4265975" y="2377698"/>
            <a:ext cx="1056800" cy="1455371"/>
          </a:xfrm>
          <a:prstGeom prst="rect">
            <a:avLst/>
          </a:prstGeom>
          <a:noFill/>
          <a:ln>
            <a:noFill/>
          </a:ln>
        </p:spPr>
      </p:pic>
      <p:pic>
        <p:nvPicPr>
          <p:cNvPr id="174" name="Google Shape;174;p23"/>
          <p:cNvPicPr preferRelativeResize="0"/>
          <p:nvPr/>
        </p:nvPicPr>
        <p:blipFill>
          <a:blip r:embed="rId7">
            <a:alphaModFix/>
          </a:blip>
          <a:stretch>
            <a:fillRect/>
          </a:stretch>
        </p:blipFill>
        <p:spPr>
          <a:xfrm>
            <a:off x="6763437" y="4880000"/>
            <a:ext cx="1695122" cy="1082550"/>
          </a:xfrm>
          <a:prstGeom prst="rect">
            <a:avLst/>
          </a:prstGeom>
          <a:noFill/>
          <a:ln>
            <a:noFill/>
          </a:ln>
        </p:spPr>
      </p:pic>
      <p:pic>
        <p:nvPicPr>
          <p:cNvPr id="175" name="Google Shape;175;p23"/>
          <p:cNvPicPr preferRelativeResize="0"/>
          <p:nvPr/>
        </p:nvPicPr>
        <p:blipFill>
          <a:blip r:embed="rId8">
            <a:alphaModFix/>
          </a:blip>
          <a:stretch>
            <a:fillRect/>
          </a:stretch>
        </p:blipFill>
        <p:spPr>
          <a:xfrm>
            <a:off x="4093975" y="4725599"/>
            <a:ext cx="1841100" cy="1391354"/>
          </a:xfrm>
          <a:prstGeom prst="rect">
            <a:avLst/>
          </a:prstGeom>
          <a:noFill/>
          <a:ln>
            <a:noFill/>
          </a:ln>
        </p:spPr>
      </p:pic>
      <p:pic>
        <p:nvPicPr>
          <p:cNvPr id="176" name="Google Shape;176;p23"/>
          <p:cNvPicPr preferRelativeResize="0"/>
          <p:nvPr/>
        </p:nvPicPr>
        <p:blipFill>
          <a:blip r:embed="rId9">
            <a:alphaModFix/>
          </a:blip>
          <a:stretch>
            <a:fillRect/>
          </a:stretch>
        </p:blipFill>
        <p:spPr>
          <a:xfrm>
            <a:off x="870750" y="2317949"/>
            <a:ext cx="1945106" cy="1302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80" name="Shape 180"/>
        <p:cNvGrpSpPr/>
        <p:nvPr/>
      </p:nvGrpSpPr>
      <p:grpSpPr>
        <a:xfrm>
          <a:off x="0" y="0"/>
          <a:ext cx="0" cy="0"/>
          <a:chOff x="0" y="0"/>
          <a:chExt cx="0" cy="0"/>
        </a:xfrm>
      </p:grpSpPr>
      <p:sp>
        <p:nvSpPr>
          <p:cNvPr id="181" name="Google Shape;181;p24"/>
          <p:cNvSpPr txBox="1"/>
          <p:nvPr/>
        </p:nvSpPr>
        <p:spPr>
          <a:xfrm>
            <a:off x="1139050" y="4230675"/>
            <a:ext cx="1548900" cy="48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creangă</a:t>
            </a:r>
            <a:endParaRPr b="1" sz="1200">
              <a:latin typeface="Poppins"/>
              <a:ea typeface="Poppins"/>
              <a:cs typeface="Poppins"/>
              <a:sym typeface="Poppins"/>
            </a:endParaRPr>
          </a:p>
        </p:txBody>
      </p:sp>
      <p:sp>
        <p:nvSpPr>
          <p:cNvPr id="182" name="Google Shape;182;p24"/>
          <p:cNvSpPr txBox="1"/>
          <p:nvPr/>
        </p:nvSpPr>
        <p:spPr>
          <a:xfrm>
            <a:off x="947275" y="1886908"/>
            <a:ext cx="1841100" cy="75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baltă</a:t>
            </a:r>
            <a:endParaRPr sz="2400"/>
          </a:p>
        </p:txBody>
      </p:sp>
      <p:sp>
        <p:nvSpPr>
          <p:cNvPr id="183" name="Google Shape;183;p24"/>
          <p:cNvSpPr txBox="1"/>
          <p:nvPr/>
        </p:nvSpPr>
        <p:spPr>
          <a:xfrm>
            <a:off x="4141863" y="1886908"/>
            <a:ext cx="1305000" cy="70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floare</a:t>
            </a:r>
            <a:endParaRPr sz="2400"/>
          </a:p>
        </p:txBody>
      </p:sp>
      <p:sp>
        <p:nvSpPr>
          <p:cNvPr id="184" name="Google Shape;184;p24"/>
          <p:cNvSpPr txBox="1"/>
          <p:nvPr/>
        </p:nvSpPr>
        <p:spPr>
          <a:xfrm>
            <a:off x="6412475" y="4254365"/>
            <a:ext cx="2058900" cy="62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frunză</a:t>
            </a:r>
            <a:endParaRPr sz="2400">
              <a:latin typeface="Poppins"/>
              <a:ea typeface="Poppins"/>
              <a:cs typeface="Poppins"/>
              <a:sym typeface="Poppins"/>
            </a:endParaRPr>
          </a:p>
        </p:txBody>
      </p:sp>
      <p:sp>
        <p:nvSpPr>
          <p:cNvPr id="185" name="Google Shape;185;p24"/>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pic>
        <p:nvPicPr>
          <p:cNvPr id="186" name="Google Shape;186;p24"/>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187" name="Google Shape;187;p2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188" name="Google Shape;188;p24"/>
          <p:cNvPicPr preferRelativeResize="0"/>
          <p:nvPr/>
        </p:nvPicPr>
        <p:blipFill>
          <a:blip r:embed="rId5">
            <a:alphaModFix/>
          </a:blip>
          <a:stretch>
            <a:fillRect/>
          </a:stretch>
        </p:blipFill>
        <p:spPr>
          <a:xfrm>
            <a:off x="751394" y="4583969"/>
            <a:ext cx="2865174" cy="1302325"/>
          </a:xfrm>
          <a:prstGeom prst="rect">
            <a:avLst/>
          </a:prstGeom>
          <a:noFill/>
          <a:ln>
            <a:noFill/>
          </a:ln>
        </p:spPr>
      </p:pic>
      <p:pic>
        <p:nvPicPr>
          <p:cNvPr id="189" name="Google Shape;189;p24"/>
          <p:cNvPicPr preferRelativeResize="0"/>
          <p:nvPr/>
        </p:nvPicPr>
        <p:blipFill>
          <a:blip r:embed="rId6">
            <a:alphaModFix/>
          </a:blip>
          <a:stretch>
            <a:fillRect/>
          </a:stretch>
        </p:blipFill>
        <p:spPr>
          <a:xfrm>
            <a:off x="4265975" y="2377698"/>
            <a:ext cx="1056800" cy="1455371"/>
          </a:xfrm>
          <a:prstGeom prst="rect">
            <a:avLst/>
          </a:prstGeom>
          <a:noFill/>
          <a:ln>
            <a:noFill/>
          </a:ln>
        </p:spPr>
      </p:pic>
      <p:pic>
        <p:nvPicPr>
          <p:cNvPr id="190" name="Google Shape;190;p24"/>
          <p:cNvPicPr preferRelativeResize="0"/>
          <p:nvPr/>
        </p:nvPicPr>
        <p:blipFill>
          <a:blip r:embed="rId7">
            <a:alphaModFix/>
          </a:blip>
          <a:stretch>
            <a:fillRect/>
          </a:stretch>
        </p:blipFill>
        <p:spPr>
          <a:xfrm>
            <a:off x="6763437" y="4880000"/>
            <a:ext cx="1695122" cy="1082550"/>
          </a:xfrm>
          <a:prstGeom prst="rect">
            <a:avLst/>
          </a:prstGeom>
          <a:noFill/>
          <a:ln>
            <a:noFill/>
          </a:ln>
        </p:spPr>
      </p:pic>
      <p:pic>
        <p:nvPicPr>
          <p:cNvPr id="191" name="Google Shape;191;p24"/>
          <p:cNvPicPr preferRelativeResize="0"/>
          <p:nvPr/>
        </p:nvPicPr>
        <p:blipFill>
          <a:blip r:embed="rId8">
            <a:alphaModFix/>
          </a:blip>
          <a:stretch>
            <a:fillRect/>
          </a:stretch>
        </p:blipFill>
        <p:spPr>
          <a:xfrm>
            <a:off x="870750" y="2317949"/>
            <a:ext cx="1945106" cy="13023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95" name="Shape 195"/>
        <p:cNvGrpSpPr/>
        <p:nvPr/>
      </p:nvGrpSpPr>
      <p:grpSpPr>
        <a:xfrm>
          <a:off x="0" y="0"/>
          <a:ext cx="0" cy="0"/>
          <a:chOff x="0" y="0"/>
          <a:chExt cx="0" cy="0"/>
        </a:xfrm>
      </p:grpSpPr>
      <p:sp>
        <p:nvSpPr>
          <p:cNvPr id="196" name="Google Shape;196;p25"/>
          <p:cNvSpPr txBox="1"/>
          <p:nvPr/>
        </p:nvSpPr>
        <p:spPr>
          <a:xfrm>
            <a:off x="1139050" y="4230675"/>
            <a:ext cx="1548900" cy="48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creangă</a:t>
            </a:r>
            <a:endParaRPr b="1" sz="1200">
              <a:latin typeface="Poppins"/>
              <a:ea typeface="Poppins"/>
              <a:cs typeface="Poppins"/>
              <a:sym typeface="Poppins"/>
            </a:endParaRPr>
          </a:p>
        </p:txBody>
      </p:sp>
      <p:sp>
        <p:nvSpPr>
          <p:cNvPr id="197" name="Google Shape;197;p25"/>
          <p:cNvSpPr txBox="1"/>
          <p:nvPr/>
        </p:nvSpPr>
        <p:spPr>
          <a:xfrm>
            <a:off x="4141863" y="1886908"/>
            <a:ext cx="1305000" cy="70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floare</a:t>
            </a:r>
            <a:endParaRPr sz="2400"/>
          </a:p>
        </p:txBody>
      </p:sp>
      <p:sp>
        <p:nvSpPr>
          <p:cNvPr id="198" name="Google Shape;198;p25"/>
          <p:cNvSpPr txBox="1"/>
          <p:nvPr/>
        </p:nvSpPr>
        <p:spPr>
          <a:xfrm>
            <a:off x="6412475" y="4254365"/>
            <a:ext cx="2058900" cy="62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frunză</a:t>
            </a:r>
            <a:endParaRPr sz="2400">
              <a:latin typeface="Poppins"/>
              <a:ea typeface="Poppins"/>
              <a:cs typeface="Poppins"/>
              <a:sym typeface="Poppins"/>
            </a:endParaRPr>
          </a:p>
        </p:txBody>
      </p:sp>
      <p:sp>
        <p:nvSpPr>
          <p:cNvPr id="199" name="Google Shape;199;p25"/>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pic>
        <p:nvPicPr>
          <p:cNvPr id="200" name="Google Shape;200;p25"/>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201" name="Google Shape;201;p2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202" name="Google Shape;202;p25"/>
          <p:cNvPicPr preferRelativeResize="0"/>
          <p:nvPr/>
        </p:nvPicPr>
        <p:blipFill>
          <a:blip r:embed="rId5">
            <a:alphaModFix/>
          </a:blip>
          <a:stretch>
            <a:fillRect/>
          </a:stretch>
        </p:blipFill>
        <p:spPr>
          <a:xfrm>
            <a:off x="751394" y="4583969"/>
            <a:ext cx="2865174" cy="1302325"/>
          </a:xfrm>
          <a:prstGeom prst="rect">
            <a:avLst/>
          </a:prstGeom>
          <a:noFill/>
          <a:ln>
            <a:noFill/>
          </a:ln>
        </p:spPr>
      </p:pic>
      <p:pic>
        <p:nvPicPr>
          <p:cNvPr id="203" name="Google Shape;203;p25"/>
          <p:cNvPicPr preferRelativeResize="0"/>
          <p:nvPr/>
        </p:nvPicPr>
        <p:blipFill>
          <a:blip r:embed="rId6">
            <a:alphaModFix/>
          </a:blip>
          <a:stretch>
            <a:fillRect/>
          </a:stretch>
        </p:blipFill>
        <p:spPr>
          <a:xfrm>
            <a:off x="4265975" y="2377698"/>
            <a:ext cx="1056800" cy="1455371"/>
          </a:xfrm>
          <a:prstGeom prst="rect">
            <a:avLst/>
          </a:prstGeom>
          <a:noFill/>
          <a:ln>
            <a:noFill/>
          </a:ln>
        </p:spPr>
      </p:pic>
      <p:pic>
        <p:nvPicPr>
          <p:cNvPr id="204" name="Google Shape;204;p25"/>
          <p:cNvPicPr preferRelativeResize="0"/>
          <p:nvPr/>
        </p:nvPicPr>
        <p:blipFill>
          <a:blip r:embed="rId7">
            <a:alphaModFix/>
          </a:blip>
          <a:stretch>
            <a:fillRect/>
          </a:stretch>
        </p:blipFill>
        <p:spPr>
          <a:xfrm>
            <a:off x="6763437" y="4880000"/>
            <a:ext cx="1695122" cy="10825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08" name="Shape 208"/>
        <p:cNvGrpSpPr/>
        <p:nvPr/>
      </p:nvGrpSpPr>
      <p:grpSpPr>
        <a:xfrm>
          <a:off x="0" y="0"/>
          <a:ext cx="0" cy="0"/>
          <a:chOff x="0" y="0"/>
          <a:chExt cx="0" cy="0"/>
        </a:xfrm>
      </p:grpSpPr>
      <p:sp>
        <p:nvSpPr>
          <p:cNvPr id="209" name="Google Shape;209;p26"/>
          <p:cNvSpPr txBox="1"/>
          <p:nvPr/>
        </p:nvSpPr>
        <p:spPr>
          <a:xfrm>
            <a:off x="4141863" y="1886908"/>
            <a:ext cx="1305000" cy="70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floare</a:t>
            </a:r>
            <a:endParaRPr sz="2400"/>
          </a:p>
        </p:txBody>
      </p:sp>
      <p:sp>
        <p:nvSpPr>
          <p:cNvPr id="210" name="Google Shape;210;p26"/>
          <p:cNvSpPr txBox="1"/>
          <p:nvPr/>
        </p:nvSpPr>
        <p:spPr>
          <a:xfrm>
            <a:off x="6412475" y="4254365"/>
            <a:ext cx="2058900" cy="62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Poppins"/>
                <a:ea typeface="Poppins"/>
                <a:cs typeface="Poppins"/>
                <a:sym typeface="Poppins"/>
              </a:rPr>
              <a:t>frunză</a:t>
            </a:r>
            <a:endParaRPr sz="2400">
              <a:latin typeface="Poppins"/>
              <a:ea typeface="Poppins"/>
              <a:cs typeface="Poppins"/>
              <a:sym typeface="Poppins"/>
            </a:endParaRPr>
          </a:p>
        </p:txBody>
      </p:sp>
      <p:sp>
        <p:nvSpPr>
          <p:cNvPr id="211" name="Google Shape;211;p26"/>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pic>
        <p:nvPicPr>
          <p:cNvPr id="212" name="Google Shape;212;p26"/>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213" name="Google Shape;213;p2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214" name="Google Shape;214;p26"/>
          <p:cNvPicPr preferRelativeResize="0"/>
          <p:nvPr/>
        </p:nvPicPr>
        <p:blipFill>
          <a:blip r:embed="rId5">
            <a:alphaModFix/>
          </a:blip>
          <a:stretch>
            <a:fillRect/>
          </a:stretch>
        </p:blipFill>
        <p:spPr>
          <a:xfrm>
            <a:off x="4265975" y="2377698"/>
            <a:ext cx="1056800" cy="1455371"/>
          </a:xfrm>
          <a:prstGeom prst="rect">
            <a:avLst/>
          </a:prstGeom>
          <a:noFill/>
          <a:ln>
            <a:noFill/>
          </a:ln>
        </p:spPr>
      </p:pic>
      <p:pic>
        <p:nvPicPr>
          <p:cNvPr id="215" name="Google Shape;215;p26"/>
          <p:cNvPicPr preferRelativeResize="0"/>
          <p:nvPr/>
        </p:nvPicPr>
        <p:blipFill>
          <a:blip r:embed="rId6">
            <a:alphaModFix/>
          </a:blip>
          <a:stretch>
            <a:fillRect/>
          </a:stretch>
        </p:blipFill>
        <p:spPr>
          <a:xfrm>
            <a:off x="6763437" y="4880000"/>
            <a:ext cx="1695122" cy="10825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19" name="Shape 219"/>
        <p:cNvGrpSpPr/>
        <p:nvPr/>
      </p:nvGrpSpPr>
      <p:grpSpPr>
        <a:xfrm>
          <a:off x="0" y="0"/>
          <a:ext cx="0" cy="0"/>
          <a:chOff x="0" y="0"/>
          <a:chExt cx="0" cy="0"/>
        </a:xfrm>
      </p:grpSpPr>
      <p:sp>
        <p:nvSpPr>
          <p:cNvPr id="220" name="Google Shape;220;p27"/>
          <p:cNvSpPr txBox="1"/>
          <p:nvPr/>
        </p:nvSpPr>
        <p:spPr>
          <a:xfrm>
            <a:off x="1139050" y="4230675"/>
            <a:ext cx="1548900" cy="48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creangă</a:t>
            </a:r>
            <a:endParaRPr b="1" sz="1200">
              <a:latin typeface="Poppins"/>
              <a:ea typeface="Poppins"/>
              <a:cs typeface="Poppins"/>
              <a:sym typeface="Poppins"/>
            </a:endParaRPr>
          </a:p>
        </p:txBody>
      </p:sp>
      <p:sp>
        <p:nvSpPr>
          <p:cNvPr id="221" name="Google Shape;221;p27"/>
          <p:cNvSpPr txBox="1"/>
          <p:nvPr/>
        </p:nvSpPr>
        <p:spPr>
          <a:xfrm>
            <a:off x="4141863" y="1886908"/>
            <a:ext cx="1305000" cy="70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floare</a:t>
            </a:r>
            <a:endParaRPr sz="2400"/>
          </a:p>
        </p:txBody>
      </p:sp>
      <p:sp>
        <p:nvSpPr>
          <p:cNvPr id="222" name="Google Shape;222;p27"/>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pic>
        <p:nvPicPr>
          <p:cNvPr id="223" name="Google Shape;223;p27"/>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224" name="Google Shape;224;p27"/>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225" name="Google Shape;225;p27"/>
          <p:cNvPicPr preferRelativeResize="0"/>
          <p:nvPr/>
        </p:nvPicPr>
        <p:blipFill>
          <a:blip r:embed="rId5">
            <a:alphaModFix/>
          </a:blip>
          <a:stretch>
            <a:fillRect/>
          </a:stretch>
        </p:blipFill>
        <p:spPr>
          <a:xfrm>
            <a:off x="751394" y="4583969"/>
            <a:ext cx="2865174" cy="1302325"/>
          </a:xfrm>
          <a:prstGeom prst="rect">
            <a:avLst/>
          </a:prstGeom>
          <a:noFill/>
          <a:ln>
            <a:noFill/>
          </a:ln>
        </p:spPr>
      </p:pic>
      <p:pic>
        <p:nvPicPr>
          <p:cNvPr id="226" name="Google Shape;226;p27"/>
          <p:cNvPicPr preferRelativeResize="0"/>
          <p:nvPr/>
        </p:nvPicPr>
        <p:blipFill>
          <a:blip r:embed="rId6">
            <a:alphaModFix/>
          </a:blip>
          <a:stretch>
            <a:fillRect/>
          </a:stretch>
        </p:blipFill>
        <p:spPr>
          <a:xfrm>
            <a:off x="4265975" y="2377698"/>
            <a:ext cx="1056800" cy="145537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30" name="Shape 230"/>
        <p:cNvGrpSpPr/>
        <p:nvPr/>
      </p:nvGrpSpPr>
      <p:grpSpPr>
        <a:xfrm>
          <a:off x="0" y="0"/>
          <a:ext cx="0" cy="0"/>
          <a:chOff x="0" y="0"/>
          <a:chExt cx="0" cy="0"/>
        </a:xfrm>
      </p:grpSpPr>
      <p:sp>
        <p:nvSpPr>
          <p:cNvPr id="231" name="Google Shape;231;p28"/>
          <p:cNvSpPr txBox="1"/>
          <p:nvPr/>
        </p:nvSpPr>
        <p:spPr>
          <a:xfrm>
            <a:off x="4141863" y="1886908"/>
            <a:ext cx="1305000" cy="70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lang="en" sz="2400">
                <a:solidFill>
                  <a:schemeClr val="dk1"/>
                </a:solidFill>
                <a:latin typeface="Poppins"/>
                <a:ea typeface="Poppins"/>
                <a:cs typeface="Poppins"/>
                <a:sym typeface="Poppins"/>
              </a:rPr>
              <a:t>floare</a:t>
            </a:r>
            <a:endParaRPr sz="2400"/>
          </a:p>
        </p:txBody>
      </p:sp>
      <p:sp>
        <p:nvSpPr>
          <p:cNvPr id="232" name="Google Shape;232;p28"/>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ne jucăm!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Ce lipsește? Găsește imaginea lipsă.</a:t>
            </a:r>
            <a:endParaRPr sz="2400">
              <a:solidFill>
                <a:srgbClr val="008DD2"/>
              </a:solidFill>
              <a:latin typeface="Poppins"/>
              <a:ea typeface="Poppins"/>
              <a:cs typeface="Poppins"/>
              <a:sym typeface="Poppins"/>
            </a:endParaRPr>
          </a:p>
        </p:txBody>
      </p:sp>
      <p:pic>
        <p:nvPicPr>
          <p:cNvPr id="233" name="Google Shape;233;p28"/>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234" name="Google Shape;234;p2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235" name="Google Shape;235;p28"/>
          <p:cNvPicPr preferRelativeResize="0"/>
          <p:nvPr/>
        </p:nvPicPr>
        <p:blipFill>
          <a:blip r:embed="rId5">
            <a:alphaModFix/>
          </a:blip>
          <a:stretch>
            <a:fillRect/>
          </a:stretch>
        </p:blipFill>
        <p:spPr>
          <a:xfrm>
            <a:off x="4265975" y="2377698"/>
            <a:ext cx="1056800" cy="145537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39" name="Shape 239"/>
        <p:cNvGrpSpPr/>
        <p:nvPr/>
      </p:nvGrpSpPr>
      <p:grpSpPr>
        <a:xfrm>
          <a:off x="0" y="0"/>
          <a:ext cx="0" cy="0"/>
          <a:chOff x="0" y="0"/>
          <a:chExt cx="0" cy="0"/>
        </a:xfrm>
      </p:grpSpPr>
      <p:sp>
        <p:nvSpPr>
          <p:cNvPr id="240" name="Google Shape;240;p29"/>
          <p:cNvSpPr txBox="1"/>
          <p:nvPr/>
        </p:nvSpPr>
        <p:spPr>
          <a:xfrm>
            <a:off x="985575" y="1460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creăm!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rPr lang="en" sz="2400">
                <a:solidFill>
                  <a:srgbClr val="008DD2"/>
                </a:solidFill>
                <a:latin typeface="Poppins"/>
                <a:ea typeface="Poppins"/>
                <a:cs typeface="Poppins"/>
                <a:sym typeface="Poppins"/>
              </a:rPr>
              <a:t>Realizează un arici din elemente naturale</a:t>
            </a:r>
            <a:endParaRPr sz="2400">
              <a:solidFill>
                <a:srgbClr val="008DD2"/>
              </a:solidFill>
              <a:latin typeface="Poppins"/>
              <a:ea typeface="Poppins"/>
              <a:cs typeface="Poppins"/>
              <a:sym typeface="Poppins"/>
            </a:endParaRPr>
          </a:p>
        </p:txBody>
      </p:sp>
      <p:pic>
        <p:nvPicPr>
          <p:cNvPr id="241" name="Google Shape;241;p29"/>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242" name="Google Shape;242;p2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243" name="Google Shape;243;p29"/>
          <p:cNvPicPr preferRelativeResize="0"/>
          <p:nvPr/>
        </p:nvPicPr>
        <p:blipFill>
          <a:blip r:embed="rId5">
            <a:alphaModFix/>
          </a:blip>
          <a:stretch>
            <a:fillRect/>
          </a:stretch>
        </p:blipFill>
        <p:spPr>
          <a:xfrm>
            <a:off x="1116200" y="1483167"/>
            <a:ext cx="7144756" cy="459093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47" name="Shape 247"/>
        <p:cNvGrpSpPr/>
        <p:nvPr/>
      </p:nvGrpSpPr>
      <p:grpSpPr>
        <a:xfrm>
          <a:off x="0" y="0"/>
          <a:ext cx="0" cy="0"/>
          <a:chOff x="0" y="0"/>
          <a:chExt cx="0" cy="0"/>
        </a:xfrm>
      </p:grpSpPr>
      <p:sp>
        <p:nvSpPr>
          <p:cNvPr id="248" name="Google Shape;248;p30"/>
          <p:cNvSpPr txBox="1"/>
          <p:nvPr/>
        </p:nvSpPr>
        <p:spPr>
          <a:xfrm>
            <a:off x="985575" y="222267"/>
            <a:ext cx="7617600" cy="118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Să creăm!</a:t>
            </a:r>
            <a:endParaRPr b="1" sz="24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Realizează un arici din elemente naturale</a:t>
            </a:r>
            <a:endParaRPr sz="2400">
              <a:solidFill>
                <a:srgbClr val="008DD2"/>
              </a:solidFill>
              <a:latin typeface="Poppins"/>
              <a:ea typeface="Poppins"/>
              <a:cs typeface="Poppins"/>
              <a:sym typeface="Poppins"/>
            </a:endParaRPr>
          </a:p>
        </p:txBody>
      </p:sp>
      <p:pic>
        <p:nvPicPr>
          <p:cNvPr id="249" name="Google Shape;249;p30"/>
          <p:cNvPicPr preferRelativeResize="0"/>
          <p:nvPr/>
        </p:nvPicPr>
        <p:blipFill>
          <a:blip r:embed="rId3">
            <a:alphaModFix/>
          </a:blip>
          <a:stretch>
            <a:fillRect/>
          </a:stretch>
        </p:blipFill>
        <p:spPr>
          <a:xfrm>
            <a:off x="1539536" y="243549"/>
            <a:ext cx="699289" cy="640800"/>
          </a:xfrm>
          <a:prstGeom prst="rect">
            <a:avLst/>
          </a:prstGeom>
          <a:noFill/>
          <a:ln>
            <a:noFill/>
          </a:ln>
        </p:spPr>
      </p:pic>
      <p:sp>
        <p:nvSpPr>
          <p:cNvPr id="250" name="Google Shape;250;p30"/>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251" name="Google Shape;251;p30"/>
          <p:cNvPicPr preferRelativeResize="0"/>
          <p:nvPr/>
        </p:nvPicPr>
        <p:blipFill>
          <a:blip r:embed="rId5">
            <a:alphaModFix/>
          </a:blip>
          <a:stretch>
            <a:fillRect/>
          </a:stretch>
        </p:blipFill>
        <p:spPr>
          <a:xfrm>
            <a:off x="1123463" y="1385492"/>
            <a:ext cx="7341827" cy="459093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55" name="Shape 255"/>
        <p:cNvGrpSpPr/>
        <p:nvPr/>
      </p:nvGrpSpPr>
      <p:grpSpPr>
        <a:xfrm>
          <a:off x="0" y="0"/>
          <a:ext cx="0" cy="0"/>
          <a:chOff x="0" y="0"/>
          <a:chExt cx="0" cy="0"/>
        </a:xfrm>
      </p:grpSpPr>
      <p:pic>
        <p:nvPicPr>
          <p:cNvPr id="256" name="Google Shape;256;p31"/>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257" name="Google Shape;257;p31"/>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258" name="Google Shape;258;p31"/>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La revedere!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Fiecare fereastră prezintă lucrarea realizată.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259" name="Google Shape;259;p3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62" name="Shape 62"/>
        <p:cNvGrpSpPr/>
        <p:nvPr/>
      </p:nvGrpSpPr>
      <p:grpSpPr>
        <a:xfrm>
          <a:off x="0" y="0"/>
          <a:ext cx="0" cy="0"/>
          <a:chOff x="0" y="0"/>
          <a:chExt cx="0" cy="0"/>
        </a:xfrm>
      </p:grpSpPr>
      <p:sp>
        <p:nvSpPr>
          <p:cNvPr id="63" name="Google Shape;63;p14"/>
          <p:cNvSpPr txBox="1"/>
          <p:nvPr/>
        </p:nvSpPr>
        <p:spPr>
          <a:xfrm>
            <a:off x="985575" y="1288350"/>
            <a:ext cx="7260300" cy="44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8DD2"/>
                </a:solidFill>
                <a:latin typeface="Poppins"/>
                <a:ea typeface="Poppins"/>
                <a:cs typeface="Poppins"/>
                <a:sym typeface="Poppins"/>
              </a:rPr>
              <a:t>Atelierele online Româna Împreună</a:t>
            </a:r>
            <a:r>
              <a:rPr lang="en" sz="1800">
                <a:solidFill>
                  <a:srgbClr val="008DD2"/>
                </a:solidFill>
                <a:latin typeface="Poppins"/>
                <a:ea typeface="Poppins"/>
                <a:cs typeface="Poppins"/>
                <a:sym typeface="Poppins"/>
              </a:rPr>
              <a:t> sunt un suport pentru sprijinirea limbii române pentru copiii din afara României cu vârste cuprinse între 3 - 7 ani. </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Atelierele pot fi organizate de coordonatori voluntari și familii din diaspora. Atelierele online oferă copiilor posibilitatea de a interacționa în limba română în funcție de nivelul lor, sprijiniți de participarea activă a adulților în învățare și de materiale create special de echipa de pedagogi a proiectului. Durata recomandată a unui atelier este de 45 de minute.</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Câteva </a:t>
            </a:r>
            <a:r>
              <a:rPr b="1" lang="en" sz="1800">
                <a:solidFill>
                  <a:srgbClr val="008DD2"/>
                </a:solidFill>
                <a:latin typeface="Poppins"/>
                <a:ea typeface="Poppins"/>
                <a:cs typeface="Poppins"/>
                <a:sym typeface="Poppins"/>
              </a:rPr>
              <a:t>reguli pentru buna desfășurare a atelierului</a:t>
            </a:r>
            <a:r>
              <a:rPr lang="en" sz="1800">
                <a:solidFill>
                  <a:srgbClr val="008DD2"/>
                </a:solidFill>
                <a:latin typeface="Poppins"/>
                <a:ea typeface="Poppins"/>
                <a:cs typeface="Poppins"/>
                <a:sym typeface="Poppins"/>
              </a:rPr>
              <a:t>:</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participă împreună.</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ține microfonul pe mute, coordonatorul dând cuvântul pe rând participanților. </a:t>
            </a:r>
            <a:endParaRPr sz="18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Echipa Edustudio Helsinki vă dorește distracție plăcută!</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64" name="Google Shape;64;p14"/>
          <p:cNvSpPr txBox="1"/>
          <p:nvPr/>
        </p:nvSpPr>
        <p:spPr>
          <a:xfrm>
            <a:off x="666750" y="0"/>
            <a:ext cx="79485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Despre atelierele online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Introducere și reguli</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65" name="Google Shape;65;p14"/>
          <p:cNvPicPr preferRelativeResize="0"/>
          <p:nvPr/>
        </p:nvPicPr>
        <p:blipFill>
          <a:blip r:embed="rId3">
            <a:alphaModFix/>
          </a:blip>
          <a:stretch>
            <a:fillRect/>
          </a:stretch>
        </p:blipFill>
        <p:spPr>
          <a:xfrm>
            <a:off x="7249825" y="4177400"/>
            <a:ext cx="707550" cy="707600"/>
          </a:xfrm>
          <a:prstGeom prst="rect">
            <a:avLst/>
          </a:prstGeom>
          <a:noFill/>
          <a:ln>
            <a:noFill/>
          </a:ln>
        </p:spPr>
      </p:pic>
      <p:sp>
        <p:nvSpPr>
          <p:cNvPr id="66" name="Google Shape;66;p1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67" name="Google Shape;67;p14"/>
          <p:cNvPicPr preferRelativeResize="0"/>
          <p:nvPr/>
        </p:nvPicPr>
        <p:blipFill>
          <a:blip r:embed="rId5">
            <a:alphaModFix/>
          </a:blip>
          <a:stretch>
            <a:fillRect/>
          </a:stretch>
        </p:blipFill>
        <p:spPr>
          <a:xfrm>
            <a:off x="910875" y="128995"/>
            <a:ext cx="902424" cy="7653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63" name="Shape 263"/>
        <p:cNvGrpSpPr/>
        <p:nvPr/>
      </p:nvGrpSpPr>
      <p:grpSpPr>
        <a:xfrm>
          <a:off x="0" y="0"/>
          <a:ext cx="0" cy="0"/>
          <a:chOff x="0" y="0"/>
          <a:chExt cx="0" cy="0"/>
        </a:xfrm>
      </p:grpSpPr>
      <p:pic>
        <p:nvPicPr>
          <p:cNvPr id="264" name="Google Shape;264;p32"/>
          <p:cNvPicPr preferRelativeResize="0"/>
          <p:nvPr/>
        </p:nvPicPr>
        <p:blipFill>
          <a:blip r:embed="rId3">
            <a:alphaModFix/>
          </a:blip>
          <a:stretch>
            <a:fillRect/>
          </a:stretch>
        </p:blipFill>
        <p:spPr>
          <a:xfrm rot="-341373">
            <a:off x="257174" y="416400"/>
            <a:ext cx="4543817" cy="2007351"/>
          </a:xfrm>
          <a:prstGeom prst="rect">
            <a:avLst/>
          </a:prstGeom>
          <a:noFill/>
          <a:ln>
            <a:noFill/>
          </a:ln>
        </p:spPr>
      </p:pic>
      <p:sp>
        <p:nvSpPr>
          <p:cNvPr id="265" name="Google Shape;265;p32"/>
          <p:cNvSpPr txBox="1"/>
          <p:nvPr/>
        </p:nvSpPr>
        <p:spPr>
          <a:xfrm>
            <a:off x="879775" y="291735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200">
                <a:solidFill>
                  <a:srgbClr val="008DD2"/>
                </a:solidFill>
                <a:latin typeface="Poppins"/>
                <a:ea typeface="Poppins"/>
                <a:cs typeface="Poppins"/>
                <a:sym typeface="Poppins"/>
              </a:rPr>
              <a:t>Mulțumim!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66" name="Google Shape;266;p32"/>
          <p:cNvPicPr preferRelativeResize="0"/>
          <p:nvPr/>
        </p:nvPicPr>
        <p:blipFill>
          <a:blip r:embed="rId4">
            <a:alphaModFix/>
          </a:blip>
          <a:stretch>
            <a:fillRect/>
          </a:stretch>
        </p:blipFill>
        <p:spPr>
          <a:xfrm>
            <a:off x="2328362" y="2206136"/>
            <a:ext cx="4720426" cy="879064"/>
          </a:xfrm>
          <a:prstGeom prst="rect">
            <a:avLst/>
          </a:prstGeom>
          <a:noFill/>
          <a:ln>
            <a:noFill/>
          </a:ln>
        </p:spPr>
      </p:pic>
      <p:pic>
        <p:nvPicPr>
          <p:cNvPr id="267" name="Google Shape;267;p32"/>
          <p:cNvPicPr preferRelativeResize="0"/>
          <p:nvPr/>
        </p:nvPicPr>
        <p:blipFill>
          <a:blip r:embed="rId5">
            <a:alphaModFix/>
          </a:blip>
          <a:stretch>
            <a:fillRect/>
          </a:stretch>
        </p:blipFill>
        <p:spPr>
          <a:xfrm>
            <a:off x="1927525" y="5021550"/>
            <a:ext cx="5417550" cy="1364975"/>
          </a:xfrm>
          <a:prstGeom prst="rect">
            <a:avLst/>
          </a:prstGeom>
          <a:noFill/>
          <a:ln>
            <a:noFill/>
          </a:ln>
        </p:spPr>
      </p:pic>
      <p:sp>
        <p:nvSpPr>
          <p:cNvPr id="268" name="Google Shape;268;p3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71" name="Shape 71"/>
        <p:cNvGrpSpPr/>
        <p:nvPr/>
      </p:nvGrpSpPr>
      <p:grpSpPr>
        <a:xfrm>
          <a:off x="0" y="0"/>
          <a:ext cx="0" cy="0"/>
          <a:chOff x="0" y="0"/>
          <a:chExt cx="0" cy="0"/>
        </a:xfrm>
      </p:grpSpPr>
      <p:sp>
        <p:nvSpPr>
          <p:cNvPr id="72" name="Google Shape;72;p15"/>
          <p:cNvSpPr txBox="1"/>
          <p:nvPr/>
        </p:nvSpPr>
        <p:spPr>
          <a:xfrm>
            <a:off x="5293525" y="5690000"/>
            <a:ext cx="1918200" cy="58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txBox="1"/>
          <p:nvPr/>
        </p:nvSpPr>
        <p:spPr>
          <a:xfrm>
            <a:off x="2942925" y="5013025"/>
            <a:ext cx="1720800" cy="8118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Hârtie</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Creion</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74" name="Google Shape;74;p1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Înainte de a începe...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Pregătește pentru acest atelier:</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75" name="Google Shape;75;p1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76" name="Google Shape;76;p15"/>
          <p:cNvPicPr preferRelativeResize="0"/>
          <p:nvPr/>
        </p:nvPicPr>
        <p:blipFill>
          <a:blip r:embed="rId4">
            <a:alphaModFix/>
          </a:blip>
          <a:stretch>
            <a:fillRect/>
          </a:stretch>
        </p:blipFill>
        <p:spPr>
          <a:xfrm>
            <a:off x="2175238" y="1130625"/>
            <a:ext cx="5262375" cy="3802324"/>
          </a:xfrm>
          <a:prstGeom prst="rect">
            <a:avLst/>
          </a:prstGeom>
          <a:noFill/>
          <a:ln>
            <a:noFill/>
          </a:ln>
        </p:spPr>
      </p:pic>
      <p:sp>
        <p:nvSpPr>
          <p:cNvPr id="77" name="Google Shape;77;p15"/>
          <p:cNvSpPr txBox="1"/>
          <p:nvPr/>
        </p:nvSpPr>
        <p:spPr>
          <a:xfrm>
            <a:off x="4840225" y="4985275"/>
            <a:ext cx="1829700" cy="83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Acuarele</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Pensulă</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1" name="Shape 81"/>
        <p:cNvGrpSpPr/>
        <p:nvPr/>
      </p:nvGrpSpPr>
      <p:grpSpPr>
        <a:xfrm>
          <a:off x="0" y="0"/>
          <a:ext cx="0" cy="0"/>
          <a:chOff x="0" y="0"/>
          <a:chExt cx="0" cy="0"/>
        </a:xfrm>
      </p:grpSpPr>
      <p:pic>
        <p:nvPicPr>
          <p:cNvPr id="82" name="Google Shape;82;p16"/>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83" name="Google Shape;83;p16"/>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84" name="Google Shape;84;p1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Bine ați venit!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Salut și nume. Fiecare fereastră se prezintă.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85" name="Google Shape;85;p1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9" name="Shape 89"/>
        <p:cNvGrpSpPr/>
        <p:nvPr/>
      </p:nvGrpSpPr>
      <p:grpSpPr>
        <a:xfrm>
          <a:off x="0" y="0"/>
          <a:ext cx="0" cy="0"/>
          <a:chOff x="0" y="0"/>
          <a:chExt cx="0" cy="0"/>
        </a:xfrm>
      </p:grpSpPr>
      <p:pic>
        <p:nvPicPr>
          <p:cNvPr id="90" name="Google Shape;90;p17"/>
          <p:cNvPicPr preferRelativeResize="0"/>
          <p:nvPr/>
        </p:nvPicPr>
        <p:blipFill>
          <a:blip r:embed="rId3">
            <a:alphaModFix/>
          </a:blip>
          <a:stretch>
            <a:fillRect/>
          </a:stretch>
        </p:blipFill>
        <p:spPr>
          <a:xfrm rot="-682330">
            <a:off x="7298668" y="1918750"/>
            <a:ext cx="975325" cy="1383500"/>
          </a:xfrm>
          <a:prstGeom prst="rect">
            <a:avLst/>
          </a:prstGeom>
          <a:noFill/>
          <a:ln>
            <a:noFill/>
          </a:ln>
        </p:spPr>
      </p:pic>
      <p:pic>
        <p:nvPicPr>
          <p:cNvPr id="91" name="Google Shape;91;p17"/>
          <p:cNvPicPr preferRelativeResize="0"/>
          <p:nvPr/>
        </p:nvPicPr>
        <p:blipFill>
          <a:blip r:embed="rId4">
            <a:alphaModFix/>
          </a:blip>
          <a:stretch>
            <a:fillRect/>
          </a:stretch>
        </p:blipFill>
        <p:spPr>
          <a:xfrm rot="1787146">
            <a:off x="621927" y="5018438"/>
            <a:ext cx="994620" cy="1414572"/>
          </a:xfrm>
          <a:prstGeom prst="rect">
            <a:avLst/>
          </a:prstGeom>
          <a:noFill/>
          <a:ln>
            <a:noFill/>
          </a:ln>
        </p:spPr>
      </p:pic>
      <p:pic>
        <p:nvPicPr>
          <p:cNvPr id="92" name="Google Shape;92;p17"/>
          <p:cNvPicPr preferRelativeResize="0"/>
          <p:nvPr/>
        </p:nvPicPr>
        <p:blipFill>
          <a:blip r:embed="rId5">
            <a:alphaModFix/>
          </a:blip>
          <a:stretch>
            <a:fillRect/>
          </a:stretch>
        </p:blipFill>
        <p:spPr>
          <a:xfrm>
            <a:off x="878425" y="1431175"/>
            <a:ext cx="1093736" cy="1548650"/>
          </a:xfrm>
          <a:prstGeom prst="rect">
            <a:avLst/>
          </a:prstGeom>
          <a:noFill/>
          <a:ln>
            <a:noFill/>
          </a:ln>
        </p:spPr>
      </p:pic>
      <p:pic>
        <p:nvPicPr>
          <p:cNvPr id="93" name="Google Shape;93;p17"/>
          <p:cNvPicPr preferRelativeResize="0"/>
          <p:nvPr/>
        </p:nvPicPr>
        <p:blipFill rotWithShape="1">
          <a:blip r:embed="rId6">
            <a:alphaModFix/>
          </a:blip>
          <a:srcRect b="0" l="0" r="0" t="0"/>
          <a:stretch/>
        </p:blipFill>
        <p:spPr>
          <a:xfrm>
            <a:off x="2179713" y="0"/>
            <a:ext cx="4784563" cy="6858002"/>
          </a:xfrm>
          <a:prstGeom prst="rect">
            <a:avLst/>
          </a:prstGeom>
          <a:noFill/>
          <a:ln>
            <a:noFill/>
          </a:ln>
        </p:spPr>
      </p:pic>
      <p:pic>
        <p:nvPicPr>
          <p:cNvPr id="94" name="Google Shape;94;p17"/>
          <p:cNvPicPr preferRelativeResize="0"/>
          <p:nvPr/>
        </p:nvPicPr>
        <p:blipFill>
          <a:blip r:embed="rId5">
            <a:alphaModFix/>
          </a:blip>
          <a:stretch>
            <a:fillRect/>
          </a:stretch>
        </p:blipFill>
        <p:spPr>
          <a:xfrm>
            <a:off x="7586400" y="4399425"/>
            <a:ext cx="1093736" cy="1548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p18"/>
          <p:cNvPicPr preferRelativeResize="0"/>
          <p:nvPr/>
        </p:nvPicPr>
        <p:blipFill rotWithShape="1">
          <a:blip r:embed="rId3">
            <a:alphaModFix/>
          </a:blip>
          <a:srcRect b="0" l="0" r="3790" t="0"/>
          <a:stretch/>
        </p:blipFill>
        <p:spPr>
          <a:xfrm>
            <a:off x="0" y="43600"/>
            <a:ext cx="9195674" cy="68143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03" name="Shape 103"/>
        <p:cNvGrpSpPr/>
        <p:nvPr/>
      </p:nvGrpSpPr>
      <p:grpSpPr>
        <a:xfrm>
          <a:off x="0" y="0"/>
          <a:ext cx="0" cy="0"/>
          <a:chOff x="0" y="0"/>
          <a:chExt cx="0" cy="0"/>
        </a:xfrm>
      </p:grpSpPr>
      <p:sp>
        <p:nvSpPr>
          <p:cNvPr id="104" name="Google Shape;104;p19"/>
          <p:cNvSpPr txBox="1"/>
          <p:nvPr/>
        </p:nvSpPr>
        <p:spPr>
          <a:xfrm>
            <a:off x="3731375" y="1755775"/>
            <a:ext cx="3524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cânta!</a:t>
            </a:r>
            <a:endParaRPr sz="2400">
              <a:solidFill>
                <a:srgbClr val="57B3F1"/>
              </a:solidFill>
              <a:latin typeface="Poppins"/>
              <a:ea typeface="Poppins"/>
              <a:cs typeface="Poppins"/>
              <a:sym typeface="Poppins"/>
            </a:endParaRPr>
          </a:p>
        </p:txBody>
      </p:sp>
      <p:sp>
        <p:nvSpPr>
          <p:cNvPr id="105" name="Google Shape;105;p19"/>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Ce vom face azi?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Etapele atelierului online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106" name="Google Shape;106;p19"/>
          <p:cNvSpPr txBox="1"/>
          <p:nvPr/>
        </p:nvSpPr>
        <p:spPr>
          <a:xfrm>
            <a:off x="3761675" y="3407125"/>
            <a:ext cx="34638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Ne vom juca!</a:t>
            </a:r>
            <a:endParaRPr sz="2400">
              <a:solidFill>
                <a:srgbClr val="57B3F1"/>
              </a:solidFill>
              <a:latin typeface="Poppins"/>
              <a:ea typeface="Poppins"/>
              <a:cs typeface="Poppins"/>
              <a:sym typeface="Poppins"/>
            </a:endParaRPr>
          </a:p>
        </p:txBody>
      </p:sp>
      <p:sp>
        <p:nvSpPr>
          <p:cNvPr id="107" name="Google Shape;107;p19"/>
          <p:cNvSpPr txBox="1"/>
          <p:nvPr/>
        </p:nvSpPr>
        <p:spPr>
          <a:xfrm>
            <a:off x="4196800" y="5275075"/>
            <a:ext cx="2679300" cy="7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crea!</a:t>
            </a:r>
            <a:endParaRPr b="1" sz="36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08" name="Google Shape;108;p19"/>
          <p:cNvPicPr preferRelativeResize="0"/>
          <p:nvPr/>
        </p:nvPicPr>
        <p:blipFill>
          <a:blip r:embed="rId3">
            <a:alphaModFix/>
          </a:blip>
          <a:stretch>
            <a:fillRect/>
          </a:stretch>
        </p:blipFill>
        <p:spPr>
          <a:xfrm>
            <a:off x="2251413" y="3223650"/>
            <a:ext cx="1116780" cy="1023299"/>
          </a:xfrm>
          <a:prstGeom prst="rect">
            <a:avLst/>
          </a:prstGeom>
          <a:noFill/>
          <a:ln>
            <a:noFill/>
          </a:ln>
        </p:spPr>
      </p:pic>
      <p:pic>
        <p:nvPicPr>
          <p:cNvPr id="109" name="Google Shape;109;p19"/>
          <p:cNvPicPr preferRelativeResize="0"/>
          <p:nvPr/>
        </p:nvPicPr>
        <p:blipFill>
          <a:blip r:embed="rId4">
            <a:alphaModFix/>
          </a:blip>
          <a:stretch>
            <a:fillRect/>
          </a:stretch>
        </p:blipFill>
        <p:spPr>
          <a:xfrm>
            <a:off x="1918525" y="4375526"/>
            <a:ext cx="1843150" cy="1740250"/>
          </a:xfrm>
          <a:prstGeom prst="rect">
            <a:avLst/>
          </a:prstGeom>
          <a:noFill/>
          <a:ln>
            <a:noFill/>
          </a:ln>
        </p:spPr>
      </p:pic>
      <p:pic>
        <p:nvPicPr>
          <p:cNvPr id="110" name="Google Shape;110;p19"/>
          <p:cNvPicPr preferRelativeResize="0"/>
          <p:nvPr/>
        </p:nvPicPr>
        <p:blipFill>
          <a:blip r:embed="rId5">
            <a:alphaModFix/>
          </a:blip>
          <a:stretch>
            <a:fillRect/>
          </a:stretch>
        </p:blipFill>
        <p:spPr>
          <a:xfrm>
            <a:off x="2221413" y="1484275"/>
            <a:ext cx="1176795" cy="1023300"/>
          </a:xfrm>
          <a:prstGeom prst="rect">
            <a:avLst/>
          </a:prstGeom>
          <a:noFill/>
          <a:ln>
            <a:noFill/>
          </a:ln>
        </p:spPr>
      </p:pic>
      <p:sp>
        <p:nvSpPr>
          <p:cNvPr id="111" name="Google Shape;111;p1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15" name="Shape 115"/>
        <p:cNvGrpSpPr/>
        <p:nvPr/>
      </p:nvGrpSpPr>
      <p:grpSpPr>
        <a:xfrm>
          <a:off x="0" y="0"/>
          <a:ext cx="0" cy="0"/>
          <a:chOff x="0" y="0"/>
          <a:chExt cx="0" cy="0"/>
        </a:xfrm>
      </p:grpSpPr>
      <p:pic>
        <p:nvPicPr>
          <p:cNvPr id="116" name="Google Shape;116;p20"/>
          <p:cNvPicPr preferRelativeResize="0"/>
          <p:nvPr/>
        </p:nvPicPr>
        <p:blipFill>
          <a:blip r:embed="rId3">
            <a:alphaModFix/>
          </a:blip>
          <a:stretch>
            <a:fillRect/>
          </a:stretch>
        </p:blipFill>
        <p:spPr>
          <a:xfrm rot="-648900">
            <a:off x="858389" y="5434656"/>
            <a:ext cx="903570" cy="785736"/>
          </a:xfrm>
          <a:prstGeom prst="rect">
            <a:avLst/>
          </a:prstGeom>
          <a:noFill/>
          <a:ln>
            <a:noFill/>
          </a:ln>
        </p:spPr>
      </p:pic>
      <p:pic>
        <p:nvPicPr>
          <p:cNvPr id="117" name="Google Shape;117;p20"/>
          <p:cNvPicPr preferRelativeResize="0"/>
          <p:nvPr/>
        </p:nvPicPr>
        <p:blipFill>
          <a:blip r:embed="rId4">
            <a:alphaModFix/>
          </a:blip>
          <a:stretch>
            <a:fillRect/>
          </a:stretch>
        </p:blipFill>
        <p:spPr>
          <a:xfrm rot="-1901585">
            <a:off x="730544" y="1551151"/>
            <a:ext cx="702340" cy="842772"/>
          </a:xfrm>
          <a:prstGeom prst="rect">
            <a:avLst/>
          </a:prstGeom>
          <a:noFill/>
          <a:ln>
            <a:noFill/>
          </a:ln>
        </p:spPr>
      </p:pic>
      <p:pic>
        <p:nvPicPr>
          <p:cNvPr id="118" name="Google Shape;118;p20"/>
          <p:cNvPicPr preferRelativeResize="0"/>
          <p:nvPr/>
        </p:nvPicPr>
        <p:blipFill>
          <a:blip r:embed="rId5">
            <a:alphaModFix/>
          </a:blip>
          <a:stretch>
            <a:fillRect/>
          </a:stretch>
        </p:blipFill>
        <p:spPr>
          <a:xfrm rot="-1254728">
            <a:off x="7870888" y="5353791"/>
            <a:ext cx="641852" cy="769197"/>
          </a:xfrm>
          <a:prstGeom prst="rect">
            <a:avLst/>
          </a:prstGeom>
          <a:noFill/>
          <a:ln>
            <a:noFill/>
          </a:ln>
        </p:spPr>
      </p:pic>
      <p:pic>
        <p:nvPicPr>
          <p:cNvPr id="119" name="Google Shape;119;p20"/>
          <p:cNvPicPr preferRelativeResize="0"/>
          <p:nvPr/>
        </p:nvPicPr>
        <p:blipFill>
          <a:blip r:embed="rId4">
            <a:alphaModFix/>
          </a:blip>
          <a:stretch>
            <a:fillRect/>
          </a:stretch>
        </p:blipFill>
        <p:spPr>
          <a:xfrm rot="1200694">
            <a:off x="7963969" y="3601701"/>
            <a:ext cx="702340" cy="842773"/>
          </a:xfrm>
          <a:prstGeom prst="rect">
            <a:avLst/>
          </a:prstGeom>
          <a:noFill/>
          <a:ln>
            <a:noFill/>
          </a:ln>
        </p:spPr>
      </p:pic>
      <p:pic>
        <p:nvPicPr>
          <p:cNvPr id="120" name="Google Shape;120;p20"/>
          <p:cNvPicPr preferRelativeResize="0"/>
          <p:nvPr/>
        </p:nvPicPr>
        <p:blipFill>
          <a:blip r:embed="rId5">
            <a:alphaModFix/>
          </a:blip>
          <a:stretch>
            <a:fillRect/>
          </a:stretch>
        </p:blipFill>
        <p:spPr>
          <a:xfrm rot="-134274">
            <a:off x="851413" y="3339241"/>
            <a:ext cx="641852" cy="769198"/>
          </a:xfrm>
          <a:prstGeom prst="rect">
            <a:avLst/>
          </a:prstGeom>
          <a:noFill/>
          <a:ln>
            <a:noFill/>
          </a:ln>
        </p:spPr>
      </p:pic>
      <p:pic>
        <p:nvPicPr>
          <p:cNvPr id="121" name="Google Shape;121;p20"/>
          <p:cNvPicPr preferRelativeResize="0"/>
          <p:nvPr/>
        </p:nvPicPr>
        <p:blipFill>
          <a:blip r:embed="rId3">
            <a:alphaModFix/>
          </a:blip>
          <a:stretch>
            <a:fillRect/>
          </a:stretch>
        </p:blipFill>
        <p:spPr>
          <a:xfrm rot="-648900">
            <a:off x="7544939" y="1652056"/>
            <a:ext cx="903570" cy="785736"/>
          </a:xfrm>
          <a:prstGeom prst="rect">
            <a:avLst/>
          </a:prstGeom>
          <a:noFill/>
          <a:ln>
            <a:noFill/>
          </a:ln>
        </p:spPr>
      </p:pic>
      <p:sp>
        <p:nvSpPr>
          <p:cNvPr id="122" name="Google Shape;122;p20"/>
          <p:cNvSpPr txBox="1"/>
          <p:nvPr/>
        </p:nvSpPr>
        <p:spPr>
          <a:xfrm>
            <a:off x="2109325" y="6298175"/>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pic>
        <p:nvPicPr>
          <p:cNvPr id="123" name="Google Shape;123;p20"/>
          <p:cNvPicPr preferRelativeResize="0"/>
          <p:nvPr/>
        </p:nvPicPr>
        <p:blipFill>
          <a:blip r:embed="rId7">
            <a:alphaModFix/>
          </a:blip>
          <a:stretch>
            <a:fillRect/>
          </a:stretch>
        </p:blipFill>
        <p:spPr>
          <a:xfrm>
            <a:off x="2562737" y="304800"/>
            <a:ext cx="4181423" cy="59933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1"/>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Vânătoare de culori. </a:t>
            </a:r>
            <a:endParaRPr b="1" sz="24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Ce vezi pe fereastră în culoarea...</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29" name="Google Shape;129;p21"/>
          <p:cNvPicPr preferRelativeResize="0"/>
          <p:nvPr/>
        </p:nvPicPr>
        <p:blipFill>
          <a:blip r:embed="rId3">
            <a:alphaModFix/>
          </a:blip>
          <a:stretch>
            <a:fillRect/>
          </a:stretch>
        </p:blipFill>
        <p:spPr>
          <a:xfrm>
            <a:off x="6323250" y="3834885"/>
            <a:ext cx="1920850" cy="1980915"/>
          </a:xfrm>
          <a:prstGeom prst="rect">
            <a:avLst/>
          </a:prstGeom>
          <a:noFill/>
          <a:ln>
            <a:noFill/>
          </a:ln>
        </p:spPr>
      </p:pic>
      <p:pic>
        <p:nvPicPr>
          <p:cNvPr id="130" name="Google Shape;130;p21"/>
          <p:cNvPicPr preferRelativeResize="0"/>
          <p:nvPr/>
        </p:nvPicPr>
        <p:blipFill>
          <a:blip r:embed="rId4">
            <a:alphaModFix/>
          </a:blip>
          <a:stretch>
            <a:fillRect/>
          </a:stretch>
        </p:blipFill>
        <p:spPr>
          <a:xfrm>
            <a:off x="2222401" y="1629501"/>
            <a:ext cx="1920849" cy="1941258"/>
          </a:xfrm>
          <a:prstGeom prst="rect">
            <a:avLst/>
          </a:prstGeom>
          <a:noFill/>
          <a:ln>
            <a:noFill/>
          </a:ln>
        </p:spPr>
      </p:pic>
      <p:pic>
        <p:nvPicPr>
          <p:cNvPr id="131" name="Google Shape;131;p21"/>
          <p:cNvPicPr preferRelativeResize="0"/>
          <p:nvPr/>
        </p:nvPicPr>
        <p:blipFill>
          <a:blip r:embed="rId5">
            <a:alphaModFix/>
          </a:blip>
          <a:stretch>
            <a:fillRect/>
          </a:stretch>
        </p:blipFill>
        <p:spPr>
          <a:xfrm>
            <a:off x="843112" y="3891175"/>
            <a:ext cx="1831015" cy="1884624"/>
          </a:xfrm>
          <a:prstGeom prst="rect">
            <a:avLst/>
          </a:prstGeom>
          <a:noFill/>
          <a:ln>
            <a:noFill/>
          </a:ln>
        </p:spPr>
      </p:pic>
      <p:pic>
        <p:nvPicPr>
          <p:cNvPr id="132" name="Google Shape;132;p21"/>
          <p:cNvPicPr preferRelativeResize="0"/>
          <p:nvPr/>
        </p:nvPicPr>
        <p:blipFill>
          <a:blip r:embed="rId6">
            <a:alphaModFix/>
          </a:blip>
          <a:stretch>
            <a:fillRect/>
          </a:stretch>
        </p:blipFill>
        <p:spPr>
          <a:xfrm rot="-5400000">
            <a:off x="5024675" y="1647075"/>
            <a:ext cx="1920850" cy="1747425"/>
          </a:xfrm>
          <a:prstGeom prst="rect">
            <a:avLst/>
          </a:prstGeom>
          <a:noFill/>
          <a:ln>
            <a:noFill/>
          </a:ln>
        </p:spPr>
      </p:pic>
      <p:pic>
        <p:nvPicPr>
          <p:cNvPr id="133" name="Google Shape;133;p21"/>
          <p:cNvPicPr preferRelativeResize="0"/>
          <p:nvPr/>
        </p:nvPicPr>
        <p:blipFill>
          <a:blip r:embed="rId7">
            <a:alphaModFix/>
          </a:blip>
          <a:stretch>
            <a:fillRect/>
          </a:stretch>
        </p:blipFill>
        <p:spPr>
          <a:xfrm>
            <a:off x="3497788" y="3891175"/>
            <a:ext cx="2001799" cy="1941250"/>
          </a:xfrm>
          <a:prstGeom prst="rect">
            <a:avLst/>
          </a:prstGeom>
          <a:noFill/>
          <a:ln>
            <a:noFill/>
          </a:ln>
        </p:spPr>
      </p:pic>
      <p:sp>
        <p:nvSpPr>
          <p:cNvPr id="134" name="Google Shape;134;p21"/>
          <p:cNvSpPr txBox="1"/>
          <p:nvPr/>
        </p:nvSpPr>
        <p:spPr>
          <a:xfrm>
            <a:off x="2652575" y="2259779"/>
            <a:ext cx="1060500" cy="52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FFFFFF"/>
                </a:solidFill>
                <a:latin typeface="Poppins"/>
                <a:ea typeface="Poppins"/>
                <a:cs typeface="Poppins"/>
                <a:sym typeface="Poppins"/>
              </a:rPr>
              <a:t>ROȘU</a:t>
            </a:r>
            <a:endParaRPr b="1" sz="2400">
              <a:solidFill>
                <a:srgbClr val="FFFFFF"/>
              </a:solidFill>
              <a:latin typeface="Poppins"/>
              <a:ea typeface="Poppins"/>
              <a:cs typeface="Poppins"/>
              <a:sym typeface="Poppins"/>
            </a:endParaRPr>
          </a:p>
        </p:txBody>
      </p:sp>
      <p:sp>
        <p:nvSpPr>
          <p:cNvPr id="135" name="Google Shape;135;p21"/>
          <p:cNvSpPr txBox="1"/>
          <p:nvPr/>
        </p:nvSpPr>
        <p:spPr>
          <a:xfrm>
            <a:off x="5388700" y="2279725"/>
            <a:ext cx="1192800" cy="6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FFFFFF"/>
                </a:solidFill>
                <a:latin typeface="Poppins"/>
                <a:ea typeface="Poppins"/>
                <a:cs typeface="Poppins"/>
                <a:sym typeface="Poppins"/>
              </a:rPr>
              <a:t>VERDE</a:t>
            </a:r>
            <a:endParaRPr/>
          </a:p>
        </p:txBody>
      </p:sp>
      <p:sp>
        <p:nvSpPr>
          <p:cNvPr id="136" name="Google Shape;136;p21"/>
          <p:cNvSpPr txBox="1"/>
          <p:nvPr/>
        </p:nvSpPr>
        <p:spPr>
          <a:xfrm>
            <a:off x="985575" y="4541400"/>
            <a:ext cx="1451100" cy="6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FFFFFF"/>
                </a:solidFill>
                <a:latin typeface="Poppins"/>
                <a:ea typeface="Poppins"/>
                <a:cs typeface="Poppins"/>
                <a:sym typeface="Poppins"/>
              </a:rPr>
              <a:t>GALBEN</a:t>
            </a:r>
            <a:endParaRPr/>
          </a:p>
        </p:txBody>
      </p:sp>
      <p:sp>
        <p:nvSpPr>
          <p:cNvPr id="137" name="Google Shape;137;p21"/>
          <p:cNvSpPr txBox="1"/>
          <p:nvPr/>
        </p:nvSpPr>
        <p:spPr>
          <a:xfrm>
            <a:off x="4057983" y="4504938"/>
            <a:ext cx="881400" cy="6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FFFFFF"/>
                </a:solidFill>
                <a:latin typeface="Poppins"/>
                <a:ea typeface="Poppins"/>
                <a:cs typeface="Poppins"/>
                <a:sym typeface="Poppins"/>
              </a:rPr>
              <a:t>ROZ</a:t>
            </a:r>
            <a:endParaRPr/>
          </a:p>
        </p:txBody>
      </p:sp>
      <p:sp>
        <p:nvSpPr>
          <p:cNvPr id="138" name="Google Shape;138;p21"/>
          <p:cNvSpPr txBox="1"/>
          <p:nvPr/>
        </p:nvSpPr>
        <p:spPr>
          <a:xfrm>
            <a:off x="6396200" y="4504938"/>
            <a:ext cx="1920900" cy="6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FFFFFF"/>
                </a:solidFill>
                <a:latin typeface="Poppins"/>
                <a:ea typeface="Poppins"/>
                <a:cs typeface="Poppins"/>
                <a:sym typeface="Poppins"/>
              </a:rPr>
              <a:t>ALBASTRU</a:t>
            </a:r>
            <a:endParaRPr/>
          </a:p>
        </p:txBody>
      </p:sp>
      <p:pic>
        <p:nvPicPr>
          <p:cNvPr id="139" name="Google Shape;139;p21"/>
          <p:cNvPicPr preferRelativeResize="0"/>
          <p:nvPr/>
        </p:nvPicPr>
        <p:blipFill>
          <a:blip r:embed="rId8">
            <a:alphaModFix/>
          </a:blip>
          <a:stretch>
            <a:fillRect/>
          </a:stretch>
        </p:blipFill>
        <p:spPr>
          <a:xfrm>
            <a:off x="2341586" y="212674"/>
            <a:ext cx="699289" cy="640800"/>
          </a:xfrm>
          <a:prstGeom prst="rect">
            <a:avLst/>
          </a:prstGeom>
          <a:noFill/>
          <a:ln>
            <a:noFill/>
          </a:ln>
        </p:spPr>
      </p:pic>
      <p:sp>
        <p:nvSpPr>
          <p:cNvPr id="140" name="Google Shape;140;p2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9">
                  <a:extLst>
                    <a:ext uri="{A12FA001-AC4F-418D-AE19-62706E023703}">
                      <ahyp:hlinkClr val="tx"/>
                    </a:ext>
                  </a:extLst>
                </a:hlinkClick>
              </a:rPr>
              <a:t>www.romanaimpreuna.ro</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1000"/>
                                        <p:tgtEl>
                                          <p:spTgt spid="1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1000"/>
                                        <p:tgtEl>
                                          <p:spTgt spid="134"/>
                                        </p:tgtEl>
                                      </p:cBhvr>
                                    </p:animEffect>
                                  </p:childTnLst>
                                </p:cTn>
                              </p:par>
                              <p:par>
                                <p:cTn fill="hold" nodeType="with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par>
                                <p:cTn fill="hold" nodeType="with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1000"/>
                                        <p:tgtEl>
                                          <p:spTgt spid="1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1000"/>
                                        <p:tgtEl>
                                          <p:spTgt spid="136"/>
                                        </p:tgtEl>
                                      </p:cBhvr>
                                    </p:animEffect>
                                  </p:childTnLst>
                                </p:cTn>
                              </p:par>
                              <p:par>
                                <p:cTn fill="hold" nodeType="with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000"/>
                                        <p:tgtEl>
                                          <p:spTgt spid="1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7"/>
                                        </p:tgtEl>
                                        <p:attrNameLst>
                                          <p:attrName>style.visibility</p:attrName>
                                        </p:attrNameLst>
                                      </p:cBhvr>
                                      <p:to>
                                        <p:strVal val="visible"/>
                                      </p:to>
                                    </p:set>
                                    <p:animEffect filter="fade" transition="in">
                                      <p:cBhvr>
                                        <p:cTn dur="1000"/>
                                        <p:tgtEl>
                                          <p:spTgt spid="137"/>
                                        </p:tgtEl>
                                      </p:cBhvr>
                                    </p:animEffect>
                                  </p:childTnLst>
                                </p:cTn>
                              </p:par>
                              <p:par>
                                <p:cTn fill="hold" nodeType="with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par>
                                <p:cTn fill="hold" nodeType="with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