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9144000"/>
  <p:notesSz cx="6858000" cy="9144000"/>
  <p:embeddedFontLst>
    <p:embeddedFont>
      <p:font typeface="Poppins"/>
      <p:regular r:id="rId22"/>
      <p:bold r:id="rId23"/>
      <p:italic r:id="rId24"/>
      <p:boldItalic r:id="rId25"/>
    </p:embeddedFont>
    <p:embeddedFont>
      <p:font typeface="Didact Gothic"/>
      <p:regular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Poppins-regular.fntdata"/><Relationship Id="rId21" Type="http://schemas.openxmlformats.org/officeDocument/2006/relationships/slide" Target="slides/slide16.xml"/><Relationship Id="rId24" Type="http://schemas.openxmlformats.org/officeDocument/2006/relationships/font" Target="fonts/Poppins-italic.fntdata"/><Relationship Id="rId23" Type="http://schemas.openxmlformats.org/officeDocument/2006/relationships/font" Target="fonts/Poppi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DidactGothic-regular.fntdata"/><Relationship Id="rId25" Type="http://schemas.openxmlformats.org/officeDocument/2006/relationships/font" Target="fonts/Poppins-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e8f429fe8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e8f429fe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Acest material este conceput de Edustudio Helsinki, asociație înregistrată în Finlanda și face parte din proiectul Româna Împreună.</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Proiectul Româna Împreună are ca scop formarea de comunități de părinți în afara României, care să se sprijine reciproc în organizarea de ateliere pentru preșcolari, în cadrul cărora să deruleze activități în limba română, inspirate din interesele copiilor. Fiecare atelier tematic include o planificare și materiale imprimabile pentru desfășurarea activităților față în față, și de asemenea, un suport digital sub forma acestei prezentări, pentru a desfășura atelierul la distanță.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Un atelier la distanță include următoarele etape:</a:t>
            </a:r>
            <a:br>
              <a:rPr lang="en">
                <a:solidFill>
                  <a:schemeClr val="dk1"/>
                </a:solidFill>
              </a:rPr>
            </a:br>
            <a:r>
              <a:rPr lang="en">
                <a:solidFill>
                  <a:schemeClr val="dk1"/>
                </a:solidFill>
              </a:rPr>
              <a:t>1. CERCUL DE ÎNCEPUT: Prezentarea participanților. Cântecul Româna Împreună.</a:t>
            </a:r>
            <a:br>
              <a:rPr lang="en">
                <a:solidFill>
                  <a:schemeClr val="dk1"/>
                </a:solidFill>
              </a:rPr>
            </a:br>
            <a:r>
              <a:rPr lang="en">
                <a:solidFill>
                  <a:schemeClr val="dk1"/>
                </a:solidFill>
              </a:rPr>
              <a:t>2. INTRODUCEREA TEMATICII ATELIERULUI ȘI A ACTIVITĂȚILOR: Anunțarea temei atelierului. Cântece tematice (1-2).</a:t>
            </a:r>
            <a:br>
              <a:rPr lang="en">
                <a:solidFill>
                  <a:schemeClr val="dk1"/>
                </a:solidFill>
              </a:rPr>
            </a:br>
            <a:r>
              <a:rPr lang="en">
                <a:solidFill>
                  <a:schemeClr val="dk1"/>
                </a:solidFill>
              </a:rPr>
              <a:t>3. ACTIVITĂȚILE TEMATICE: Introducerea vocabularului prin diverse jocuri. Activități creative.</a:t>
            </a:r>
            <a:br>
              <a:rPr lang="en">
                <a:solidFill>
                  <a:schemeClr val="dk1"/>
                </a:solidFill>
              </a:rPr>
            </a:br>
            <a:r>
              <a:rPr lang="en">
                <a:solidFill>
                  <a:schemeClr val="dk1"/>
                </a:solidFill>
              </a:rPr>
              <a:t>4. CERCUL DE FINAL: Fiecare familie prezintă lucrarea realizată și își ia la revedere. Coordonatorul anunță data și tematica următorului atelier.</a:t>
            </a:r>
            <a:br>
              <a:rPr lang="en">
                <a:solidFill>
                  <a:schemeClr val="dk1"/>
                </a:solidFill>
              </a:rPr>
            </a:br>
            <a:r>
              <a:rPr lang="en">
                <a:solidFill>
                  <a:schemeClr val="dk1"/>
                </a:solidFill>
              </a:rPr>
              <a:t>Mult succes! </a:t>
            </a:r>
            <a:endParaRPr>
              <a:solidFill>
                <a:schemeClr val="dk1"/>
              </a:solidFill>
            </a:endParaRPr>
          </a:p>
          <a:p>
            <a:pPr indent="0" lvl="0" marL="0" rtl="0" algn="l">
              <a:spcBef>
                <a:spcPts val="0"/>
              </a:spcBef>
              <a:spcAft>
                <a:spcPts val="0"/>
              </a:spcAft>
              <a:buNone/>
            </a:pPr>
            <a:r>
              <a:rPr lang="en">
                <a:solidFill>
                  <a:schemeClr val="dk1"/>
                </a:solidFill>
              </a:rPr>
              <a:t>Așteptăm cu drag sugestiile voastre pe pagina proiectului!</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78264f911e_0_2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78264f911e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78264f911e_3_3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78264f911e_3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78264f911e_3_1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78264f911e_3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Etapele creșterii unei plante</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78264f911e_0_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78264f911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Părțile unei plante</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781fccd86c_0_2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781fccd86c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p>
          <a:p>
            <a:pPr indent="0" lvl="0" marL="0" rtl="0" algn="l">
              <a:spcBef>
                <a:spcPts val="0"/>
              </a:spcBef>
              <a:spcAft>
                <a:spcPts val="0"/>
              </a:spcAft>
              <a:buNone/>
            </a:pPr>
            <a:r>
              <a:rPr lang="en"/>
              <a:t>Colorează ghiveciul, pune pământul cu lingura, plantează semințele și udă cu stropitoarea  </a:t>
            </a:r>
            <a:endParaRPr/>
          </a:p>
          <a:p>
            <a:pPr indent="0" lvl="0" marL="0" rtl="0" algn="l">
              <a:spcBef>
                <a:spcPts val="0"/>
              </a:spcBef>
              <a:spcAft>
                <a:spcPts val="0"/>
              </a:spcAft>
              <a:buNone/>
            </a:pPr>
            <a:r>
              <a:rPr lang="en"/>
              <a:t>Decupează eticheta, scrie ce ai plantat și numele tău</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a4bdff99ed_0_10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a4bdff99ed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Fiecare familie prezintă lucrarea realizată și își ia la revedere. Coordonatorul anunță data și tematica următorului atelier.</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9e8f429fe8_0_31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9e8f429fe8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9e8f429fe8_0_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9e8f429fe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Sfaturi pentru atelierele online: </a:t>
            </a:r>
            <a:r>
              <a:rPr lang="en" sz="1150">
                <a:solidFill>
                  <a:srgbClr val="050505"/>
                </a:solidFill>
                <a:highlight>
                  <a:schemeClr val="lt1"/>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e8f429fe8_0_6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e8f429fe8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50">
                <a:solidFill>
                  <a:srgbClr val="050505"/>
                </a:solidFill>
                <a:highlight>
                  <a:schemeClr val="lt1"/>
                </a:highlight>
              </a:rPr>
              <a:t>Sfat: Cu o săptămână înainte de data atelierului, trimiteți participanților un mesaj cu tematica atelierului și cu lista de materiale necesare. Acestea sunt în general materiale pe care familiile le au în casă</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a4bdff99ed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a4bdff99e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Cu numele, participanții pot spune fructul sau leguma preferată ( Ex. Mara- zmeură/Ma-ra, zme-u-ră!)</a:t>
            </a:r>
            <a:endParaRPr sz="1200">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9e8f429fe8_0_17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9e8f429fe8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73bf1f3e84_0_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73bf1f3e8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Anunțarea temei atelierului. Unde cresc plantele? De ce are nevoie o plantă să crească? Ce plante ai tu în casă? Dar afară?</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a4bdff99ed_0_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a4bdff99ed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9e8f429fe8_0_23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9e8f429fe8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Puteți da share la un video Youtube cu cântecul, sau puteți încerca să cântați împreună.</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73bf1f3e84_1_9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73bf1f3e84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Introducerea vocabularului prin descrierea  fructelor și legumelor sau ghicitori:</a:t>
            </a:r>
            <a:endParaRPr>
              <a:solidFill>
                <a:schemeClr val="dk1"/>
              </a:solidFill>
            </a:endParaRPr>
          </a:p>
          <a:p>
            <a:pPr indent="0" lvl="0" marL="0" rtl="0" algn="l">
              <a:spcBef>
                <a:spcPts val="0"/>
              </a:spcBef>
              <a:spcAft>
                <a:spcPts val="0"/>
              </a:spcAft>
              <a:buNone/>
            </a:pPr>
            <a:r>
              <a:rPr lang="en"/>
              <a:t>Roșie, Cartof, Căpșună, Morcov, Fasole verde, Castravete, Dovleac, Vânătă, Ardei, Afine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romanaimpreuna.ro" TargetMode="External"/><Relationship Id="rId6" Type="http://schemas.openxmlformats.org/officeDocument/2006/relationships/image" Target="../media/image21.png"/><Relationship Id="rId7"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8.png"/><Relationship Id="rId4" Type="http://schemas.openxmlformats.org/officeDocument/2006/relationships/image" Target="../media/image46.png"/><Relationship Id="rId5" Type="http://schemas.openxmlformats.org/officeDocument/2006/relationships/image" Target="../media/image48.png"/><Relationship Id="rId6" Type="http://schemas.openxmlformats.org/officeDocument/2006/relationships/image" Target="../media/image45.png"/><Relationship Id="rId7" Type="http://schemas.openxmlformats.org/officeDocument/2006/relationships/image" Target="../media/image24.png"/><Relationship Id="rId8" Type="http://schemas.openxmlformats.org/officeDocument/2006/relationships/hyperlink" Target="http://www.romanaimpreuna.ro"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3.png"/><Relationship Id="rId4" Type="http://schemas.openxmlformats.org/officeDocument/2006/relationships/image" Target="../media/image51.png"/><Relationship Id="rId5" Type="http://schemas.openxmlformats.org/officeDocument/2006/relationships/image" Target="../media/image50.png"/><Relationship Id="rId6" Type="http://schemas.openxmlformats.org/officeDocument/2006/relationships/image" Target="../media/image44.png"/><Relationship Id="rId7" Type="http://schemas.openxmlformats.org/officeDocument/2006/relationships/image" Target="../media/image24.png"/><Relationship Id="rId8" Type="http://schemas.openxmlformats.org/officeDocument/2006/relationships/hyperlink" Target="http://www.romanaimpreuna.r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54.png"/><Relationship Id="rId9" Type="http://schemas.openxmlformats.org/officeDocument/2006/relationships/image" Target="../media/image24.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1.png"/><Relationship Id="rId4" Type="http://schemas.openxmlformats.org/officeDocument/2006/relationships/image" Target="../media/image39.png"/><Relationship Id="rId5" Type="http://schemas.openxmlformats.org/officeDocument/2006/relationships/image" Target="../media/image34.png"/><Relationship Id="rId6" Type="http://schemas.openxmlformats.org/officeDocument/2006/relationships/image" Target="../media/image32.png"/><Relationship Id="rId7" Type="http://schemas.openxmlformats.org/officeDocument/2006/relationships/image" Target="../media/image24.png"/><Relationship Id="rId8" Type="http://schemas.openxmlformats.org/officeDocument/2006/relationships/hyperlink" Target="http://www.romanaimpreuna.ro"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7.png"/><Relationship Id="rId4" Type="http://schemas.openxmlformats.org/officeDocument/2006/relationships/image" Target="../media/image26.png"/><Relationship Id="rId5" Type="http://schemas.openxmlformats.org/officeDocument/2006/relationships/image" Target="../media/image54.png"/><Relationship Id="rId6" Type="http://schemas.openxmlformats.org/officeDocument/2006/relationships/image" Target="../media/image28.png"/><Relationship Id="rId7" Type="http://schemas.openxmlformats.org/officeDocument/2006/relationships/hyperlink" Target="http://www.romanaimpreuna.ro"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hyperlink" Target="http://www.romanaimpreuna.ro"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42.png"/><Relationship Id="rId5" Type="http://schemas.openxmlformats.org/officeDocument/2006/relationships/image" Target="../media/image40.png"/><Relationship Id="rId6" Type="http://schemas.openxmlformats.org/officeDocument/2006/relationships/hyperlink" Target="http://www.romanaimpreuna.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9.png"/><Relationship Id="rId4" Type="http://schemas.openxmlformats.org/officeDocument/2006/relationships/hyperlink" Target="http://www.romanaimpreuna.ro" TargetMode="External"/><Relationship Id="rId5"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romanaimpreuna.ro" TargetMode="External"/><Relationship Id="rId4"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6.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12.png"/></Relationships>
</file>

<file path=ppt/slides/_rels/slide9.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36.png"/><Relationship Id="rId13" Type="http://schemas.openxmlformats.org/officeDocument/2006/relationships/image" Target="../media/image52.png"/><Relationship Id="rId12" Type="http://schemas.openxmlformats.org/officeDocument/2006/relationships/image" Target="../media/image41.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0.png"/><Relationship Id="rId4" Type="http://schemas.openxmlformats.org/officeDocument/2006/relationships/image" Target="../media/image35.png"/><Relationship Id="rId9" Type="http://schemas.openxmlformats.org/officeDocument/2006/relationships/image" Target="../media/image49.png"/><Relationship Id="rId5" Type="http://schemas.openxmlformats.org/officeDocument/2006/relationships/image" Target="../media/image25.png"/><Relationship Id="rId6" Type="http://schemas.openxmlformats.org/officeDocument/2006/relationships/image" Target="../media/image16.png"/><Relationship Id="rId7" Type="http://schemas.openxmlformats.org/officeDocument/2006/relationships/image" Target="../media/image22.png"/><Relationship Id="rId8"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41" name="Shape 141"/>
        <p:cNvGrpSpPr/>
        <p:nvPr/>
      </p:nvGrpSpPr>
      <p:grpSpPr>
        <a:xfrm>
          <a:off x="0" y="0"/>
          <a:ext cx="0" cy="0"/>
          <a:chOff x="0" y="0"/>
          <a:chExt cx="0" cy="0"/>
        </a:xfrm>
      </p:grpSpPr>
      <p:sp>
        <p:nvSpPr>
          <p:cNvPr id="142" name="Google Shape;142;p22"/>
          <p:cNvSpPr txBox="1"/>
          <p:nvPr/>
        </p:nvSpPr>
        <p:spPr>
          <a:xfrm>
            <a:off x="478475" y="0"/>
            <a:ext cx="81369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Gustăm fructele! Care este fructul tău preferat?</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43" name="Google Shape;143;p22"/>
          <p:cNvPicPr preferRelativeResize="0"/>
          <p:nvPr/>
        </p:nvPicPr>
        <p:blipFill>
          <a:blip r:embed="rId3">
            <a:alphaModFix/>
          </a:blip>
          <a:stretch>
            <a:fillRect/>
          </a:stretch>
        </p:blipFill>
        <p:spPr>
          <a:xfrm>
            <a:off x="6436850" y="2456550"/>
            <a:ext cx="2170441" cy="3058150"/>
          </a:xfrm>
          <a:prstGeom prst="rect">
            <a:avLst/>
          </a:prstGeom>
          <a:noFill/>
          <a:ln>
            <a:noFill/>
          </a:ln>
        </p:spPr>
      </p:pic>
      <p:pic>
        <p:nvPicPr>
          <p:cNvPr id="144" name="Google Shape;144;p22"/>
          <p:cNvPicPr preferRelativeResize="0"/>
          <p:nvPr/>
        </p:nvPicPr>
        <p:blipFill>
          <a:blip r:embed="rId4">
            <a:alphaModFix/>
          </a:blip>
          <a:stretch>
            <a:fillRect/>
          </a:stretch>
        </p:blipFill>
        <p:spPr>
          <a:xfrm>
            <a:off x="0" y="2456550"/>
            <a:ext cx="2597349" cy="2731775"/>
          </a:xfrm>
          <a:prstGeom prst="rect">
            <a:avLst/>
          </a:prstGeom>
          <a:noFill/>
          <a:ln>
            <a:noFill/>
          </a:ln>
        </p:spPr>
      </p:pic>
      <p:pic>
        <p:nvPicPr>
          <p:cNvPr id="145" name="Google Shape;145;p22"/>
          <p:cNvPicPr preferRelativeResize="0"/>
          <p:nvPr/>
        </p:nvPicPr>
        <p:blipFill>
          <a:blip r:embed="rId5">
            <a:alphaModFix/>
          </a:blip>
          <a:stretch>
            <a:fillRect/>
          </a:stretch>
        </p:blipFill>
        <p:spPr>
          <a:xfrm>
            <a:off x="3181250" y="1421588"/>
            <a:ext cx="1915317" cy="2423850"/>
          </a:xfrm>
          <a:prstGeom prst="rect">
            <a:avLst/>
          </a:prstGeom>
          <a:noFill/>
          <a:ln>
            <a:noFill/>
          </a:ln>
        </p:spPr>
      </p:pic>
      <p:pic>
        <p:nvPicPr>
          <p:cNvPr id="146" name="Google Shape;146;p22"/>
          <p:cNvPicPr preferRelativeResize="0"/>
          <p:nvPr/>
        </p:nvPicPr>
        <p:blipFill>
          <a:blip r:embed="rId6">
            <a:alphaModFix/>
          </a:blip>
          <a:stretch>
            <a:fillRect/>
          </a:stretch>
        </p:blipFill>
        <p:spPr>
          <a:xfrm>
            <a:off x="3619849" y="4031075"/>
            <a:ext cx="2591959" cy="2342275"/>
          </a:xfrm>
          <a:prstGeom prst="rect">
            <a:avLst/>
          </a:prstGeom>
          <a:noFill/>
          <a:ln>
            <a:noFill/>
          </a:ln>
        </p:spPr>
      </p:pic>
      <p:pic>
        <p:nvPicPr>
          <p:cNvPr id="147" name="Google Shape;147;p22"/>
          <p:cNvPicPr preferRelativeResize="0"/>
          <p:nvPr/>
        </p:nvPicPr>
        <p:blipFill>
          <a:blip r:embed="rId7">
            <a:alphaModFix/>
          </a:blip>
          <a:stretch>
            <a:fillRect/>
          </a:stretch>
        </p:blipFill>
        <p:spPr>
          <a:xfrm>
            <a:off x="2193336" y="59674"/>
            <a:ext cx="699289" cy="640800"/>
          </a:xfrm>
          <a:prstGeom prst="rect">
            <a:avLst/>
          </a:prstGeom>
          <a:noFill/>
          <a:ln>
            <a:noFill/>
          </a:ln>
        </p:spPr>
      </p:pic>
      <p:sp>
        <p:nvSpPr>
          <p:cNvPr id="148" name="Google Shape;148;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8">
                  <a:extLst>
                    <a:ext uri="{A12FA001-AC4F-418D-AE19-62706E023703}">
                      <ahyp:hlinkClr val="tx"/>
                    </a:ext>
                  </a:extLst>
                </a:hlinkClick>
              </a:rPr>
              <a:t>www.romanaimpreuna.ro</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500"/>
                                        <p:tgtEl>
                                          <p:spTgt spid="143"/>
                                        </p:tgtEl>
                                        <p:attrNameLst>
                                          <p:attrName>ppt_w</p:attrName>
                                        </p:attrNameLst>
                                      </p:cBhvr>
                                      <p:tavLst>
                                        <p:tav fmla="" tm="0">
                                          <p:val>
                                            <p:strVal val="#ppt_w"/>
                                          </p:val>
                                        </p:tav>
                                        <p:tav fmla="" tm="100000">
                                          <p:val>
                                            <p:strVal val="0"/>
                                          </p:val>
                                        </p:tav>
                                      </p:tavLst>
                                    </p:anim>
                                    <p:anim calcmode="lin" valueType="num">
                                      <p:cBhvr additive="base">
                                        <p:cTn dur="2500"/>
                                        <p:tgtEl>
                                          <p:spTgt spid="143"/>
                                        </p:tgtEl>
                                        <p:attrNameLst>
                                          <p:attrName>ppt_h</p:attrName>
                                        </p:attrNameLst>
                                      </p:cBhvr>
                                      <p:tavLst>
                                        <p:tav fmla="" tm="0">
                                          <p:val>
                                            <p:strVal val="#ppt_h"/>
                                          </p:val>
                                        </p:tav>
                                        <p:tav fmla="" tm="100000">
                                          <p:val>
                                            <p:strVal val="0"/>
                                          </p:val>
                                        </p:tav>
                                      </p:tavLst>
                                    </p:anim>
                                    <p:set>
                                      <p:cBhvr>
                                        <p:cTn dur="1" fill="hold">
                                          <p:stCondLst>
                                            <p:cond delay="2500"/>
                                          </p:stCondLst>
                                        </p:cTn>
                                        <p:tgtEl>
                                          <p:spTgt spid="14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600"/>
                                        <p:tgtEl>
                                          <p:spTgt spid="146"/>
                                        </p:tgtEl>
                                        <p:attrNameLst>
                                          <p:attrName>ppt_w</p:attrName>
                                        </p:attrNameLst>
                                      </p:cBhvr>
                                      <p:tavLst>
                                        <p:tav fmla="" tm="0">
                                          <p:val>
                                            <p:strVal val="#ppt_w"/>
                                          </p:val>
                                        </p:tav>
                                        <p:tav fmla="" tm="100000">
                                          <p:val>
                                            <p:strVal val="0"/>
                                          </p:val>
                                        </p:tav>
                                      </p:tavLst>
                                    </p:anim>
                                    <p:anim calcmode="lin" valueType="num">
                                      <p:cBhvr additive="base">
                                        <p:cTn dur="2600"/>
                                        <p:tgtEl>
                                          <p:spTgt spid="146"/>
                                        </p:tgtEl>
                                        <p:attrNameLst>
                                          <p:attrName>ppt_h</p:attrName>
                                        </p:attrNameLst>
                                      </p:cBhvr>
                                      <p:tavLst>
                                        <p:tav fmla="" tm="0">
                                          <p:val>
                                            <p:strVal val="#ppt_h"/>
                                          </p:val>
                                        </p:tav>
                                        <p:tav fmla="" tm="100000">
                                          <p:val>
                                            <p:strVal val="0"/>
                                          </p:val>
                                        </p:tav>
                                      </p:tavLst>
                                    </p:anim>
                                    <p:set>
                                      <p:cBhvr>
                                        <p:cTn dur="1" fill="hold">
                                          <p:stCondLst>
                                            <p:cond delay="2600"/>
                                          </p:stCondLst>
                                        </p:cTn>
                                        <p:tgtEl>
                                          <p:spTgt spid="14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500"/>
                                        <p:tgtEl>
                                          <p:spTgt spid="145"/>
                                        </p:tgtEl>
                                        <p:attrNameLst>
                                          <p:attrName>ppt_w</p:attrName>
                                        </p:attrNameLst>
                                      </p:cBhvr>
                                      <p:tavLst>
                                        <p:tav fmla="" tm="0">
                                          <p:val>
                                            <p:strVal val="#ppt_w"/>
                                          </p:val>
                                        </p:tav>
                                        <p:tav fmla="" tm="100000">
                                          <p:val>
                                            <p:strVal val="0"/>
                                          </p:val>
                                        </p:tav>
                                      </p:tavLst>
                                    </p:anim>
                                    <p:anim calcmode="lin" valueType="num">
                                      <p:cBhvr additive="base">
                                        <p:cTn dur="2500"/>
                                        <p:tgtEl>
                                          <p:spTgt spid="145"/>
                                        </p:tgtEl>
                                        <p:attrNameLst>
                                          <p:attrName>ppt_h</p:attrName>
                                        </p:attrNameLst>
                                      </p:cBhvr>
                                      <p:tavLst>
                                        <p:tav fmla="" tm="0">
                                          <p:val>
                                            <p:strVal val="#ppt_h"/>
                                          </p:val>
                                        </p:tav>
                                        <p:tav fmla="" tm="100000">
                                          <p:val>
                                            <p:strVal val="0"/>
                                          </p:val>
                                        </p:tav>
                                      </p:tavLst>
                                    </p:anim>
                                    <p:set>
                                      <p:cBhvr>
                                        <p:cTn dur="1" fill="hold">
                                          <p:stCondLst>
                                            <p:cond delay="2500"/>
                                          </p:stCondLst>
                                        </p:cTn>
                                        <p:tgtEl>
                                          <p:spTgt spid="14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500"/>
                                        <p:tgtEl>
                                          <p:spTgt spid="144"/>
                                        </p:tgtEl>
                                        <p:attrNameLst>
                                          <p:attrName>ppt_w</p:attrName>
                                        </p:attrNameLst>
                                      </p:cBhvr>
                                      <p:tavLst>
                                        <p:tav fmla="" tm="0">
                                          <p:val>
                                            <p:strVal val="#ppt_w"/>
                                          </p:val>
                                        </p:tav>
                                        <p:tav fmla="" tm="100000">
                                          <p:val>
                                            <p:strVal val="0"/>
                                          </p:val>
                                        </p:tav>
                                      </p:tavLst>
                                    </p:anim>
                                    <p:anim calcmode="lin" valueType="num">
                                      <p:cBhvr additive="base">
                                        <p:cTn dur="2500"/>
                                        <p:tgtEl>
                                          <p:spTgt spid="144"/>
                                        </p:tgtEl>
                                        <p:attrNameLst>
                                          <p:attrName>ppt_h</p:attrName>
                                        </p:attrNameLst>
                                      </p:cBhvr>
                                      <p:tavLst>
                                        <p:tav fmla="" tm="0">
                                          <p:val>
                                            <p:strVal val="#ppt_h"/>
                                          </p:val>
                                        </p:tav>
                                        <p:tav fmla="" tm="100000">
                                          <p:val>
                                            <p:strVal val="0"/>
                                          </p:val>
                                        </p:tav>
                                      </p:tavLst>
                                    </p:anim>
                                    <p:set>
                                      <p:cBhvr>
                                        <p:cTn dur="1" fill="hold">
                                          <p:stCondLst>
                                            <p:cond delay="2500"/>
                                          </p:stCondLst>
                                        </p:cTn>
                                        <p:tgtEl>
                                          <p:spTgt spid="14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2500"/>
                                        <p:tgtEl>
                                          <p:spTgt spid="144"/>
                                        </p:tgtEl>
                                      </p:cBhvr>
                                    </p:animEffect>
                                  </p:childTnLst>
                                </p:cTn>
                              </p:par>
                              <p:par>
                                <p:cTn fill="hold" nodeType="withEffect" presetClass="entr" presetID="10" presetSubtype="0">
                                  <p:stCondLst>
                                    <p:cond delay="0"/>
                                  </p:stCondLst>
                                  <p:childTnLst>
                                    <p:set>
                                      <p:cBhvr>
                                        <p:cTn dur="1" fill="hold">
                                          <p:stCondLst>
                                            <p:cond delay="0"/>
                                          </p:stCondLst>
                                        </p:cTn>
                                        <p:tgtEl>
                                          <p:spTgt spid="145"/>
                                        </p:tgtEl>
                                        <p:attrNameLst>
                                          <p:attrName>style.visibility</p:attrName>
                                        </p:attrNameLst>
                                      </p:cBhvr>
                                      <p:to>
                                        <p:strVal val="visible"/>
                                      </p:to>
                                    </p:set>
                                    <p:animEffect filter="fade" transition="in">
                                      <p:cBhvr>
                                        <p:cTn dur="1000"/>
                                        <p:tgtEl>
                                          <p:spTgt spid="145"/>
                                        </p:tgtEl>
                                      </p:cBhvr>
                                    </p:animEffect>
                                  </p:childTnLst>
                                </p:cTn>
                              </p:par>
                              <p:par>
                                <p:cTn fill="hold" nodeType="with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1000"/>
                                        <p:tgtEl>
                                          <p:spTgt spid="146"/>
                                        </p:tgtEl>
                                      </p:cBhvr>
                                    </p:animEffect>
                                  </p:childTnLst>
                                </p:cTn>
                              </p:par>
                              <p:par>
                                <p:cTn fill="hold" nodeType="with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1000"/>
                                        <p:tgtEl>
                                          <p:spTgt spid="1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52" name="Shape 152"/>
        <p:cNvGrpSpPr/>
        <p:nvPr/>
      </p:nvGrpSpPr>
      <p:grpSpPr>
        <a:xfrm>
          <a:off x="0" y="0"/>
          <a:ext cx="0" cy="0"/>
          <a:chOff x="0" y="0"/>
          <a:chExt cx="0" cy="0"/>
        </a:xfrm>
      </p:grpSpPr>
      <p:sp>
        <p:nvSpPr>
          <p:cNvPr id="153" name="Google Shape;153;p23"/>
          <p:cNvSpPr txBox="1"/>
          <p:nvPr/>
        </p:nvSpPr>
        <p:spPr>
          <a:xfrm>
            <a:off x="478475" y="0"/>
            <a:ext cx="81369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Gustăm legumele! Care este leguma ta preferată?</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54" name="Google Shape;154;p23"/>
          <p:cNvPicPr preferRelativeResize="0"/>
          <p:nvPr/>
        </p:nvPicPr>
        <p:blipFill>
          <a:blip r:embed="rId3">
            <a:alphaModFix/>
          </a:blip>
          <a:stretch>
            <a:fillRect/>
          </a:stretch>
        </p:blipFill>
        <p:spPr>
          <a:xfrm>
            <a:off x="3468563" y="1444024"/>
            <a:ext cx="2605575" cy="2441675"/>
          </a:xfrm>
          <a:prstGeom prst="rect">
            <a:avLst/>
          </a:prstGeom>
          <a:noFill/>
          <a:ln>
            <a:noFill/>
          </a:ln>
        </p:spPr>
      </p:pic>
      <p:pic>
        <p:nvPicPr>
          <p:cNvPr id="155" name="Google Shape;155;p23"/>
          <p:cNvPicPr preferRelativeResize="0"/>
          <p:nvPr/>
        </p:nvPicPr>
        <p:blipFill>
          <a:blip r:embed="rId4">
            <a:alphaModFix/>
          </a:blip>
          <a:stretch>
            <a:fillRect/>
          </a:stretch>
        </p:blipFill>
        <p:spPr>
          <a:xfrm>
            <a:off x="5462500" y="2899881"/>
            <a:ext cx="3352249" cy="3146774"/>
          </a:xfrm>
          <a:prstGeom prst="rect">
            <a:avLst/>
          </a:prstGeom>
          <a:noFill/>
          <a:ln>
            <a:noFill/>
          </a:ln>
        </p:spPr>
      </p:pic>
      <p:pic>
        <p:nvPicPr>
          <p:cNvPr id="156" name="Google Shape;156;p23"/>
          <p:cNvPicPr preferRelativeResize="0"/>
          <p:nvPr/>
        </p:nvPicPr>
        <p:blipFill>
          <a:blip r:embed="rId5">
            <a:alphaModFix/>
          </a:blip>
          <a:stretch>
            <a:fillRect/>
          </a:stretch>
        </p:blipFill>
        <p:spPr>
          <a:xfrm>
            <a:off x="409105" y="1674075"/>
            <a:ext cx="1813871" cy="2441675"/>
          </a:xfrm>
          <a:prstGeom prst="rect">
            <a:avLst/>
          </a:prstGeom>
          <a:noFill/>
          <a:ln>
            <a:noFill/>
          </a:ln>
        </p:spPr>
      </p:pic>
      <p:pic>
        <p:nvPicPr>
          <p:cNvPr id="157" name="Google Shape;157;p23"/>
          <p:cNvPicPr preferRelativeResize="0"/>
          <p:nvPr/>
        </p:nvPicPr>
        <p:blipFill>
          <a:blip r:embed="rId6">
            <a:alphaModFix/>
          </a:blip>
          <a:stretch>
            <a:fillRect/>
          </a:stretch>
        </p:blipFill>
        <p:spPr>
          <a:xfrm>
            <a:off x="1755175" y="4598775"/>
            <a:ext cx="1926350" cy="1767474"/>
          </a:xfrm>
          <a:prstGeom prst="rect">
            <a:avLst/>
          </a:prstGeom>
          <a:noFill/>
          <a:ln>
            <a:noFill/>
          </a:ln>
        </p:spPr>
      </p:pic>
      <p:pic>
        <p:nvPicPr>
          <p:cNvPr id="158" name="Google Shape;158;p23"/>
          <p:cNvPicPr preferRelativeResize="0"/>
          <p:nvPr/>
        </p:nvPicPr>
        <p:blipFill>
          <a:blip r:embed="rId7">
            <a:alphaModFix/>
          </a:blip>
          <a:stretch>
            <a:fillRect/>
          </a:stretch>
        </p:blipFill>
        <p:spPr>
          <a:xfrm>
            <a:off x="2193336" y="59674"/>
            <a:ext cx="699289" cy="640800"/>
          </a:xfrm>
          <a:prstGeom prst="rect">
            <a:avLst/>
          </a:prstGeom>
          <a:noFill/>
          <a:ln>
            <a:noFill/>
          </a:ln>
        </p:spPr>
      </p:pic>
      <p:sp>
        <p:nvSpPr>
          <p:cNvPr id="159" name="Google Shape;159;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8">
                  <a:extLst>
                    <a:ext uri="{A12FA001-AC4F-418D-AE19-62706E023703}">
                      <ahyp:hlinkClr val="tx"/>
                    </a:ext>
                  </a:extLst>
                </a:hlinkClick>
              </a:rPr>
              <a:t>www.romanaimpreuna.ro</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500"/>
                                        <p:tgtEl>
                                          <p:spTgt spid="157"/>
                                        </p:tgtEl>
                                        <p:attrNameLst>
                                          <p:attrName>ppt_w</p:attrName>
                                        </p:attrNameLst>
                                      </p:cBhvr>
                                      <p:tavLst>
                                        <p:tav fmla="" tm="0">
                                          <p:val>
                                            <p:strVal val="#ppt_w"/>
                                          </p:val>
                                        </p:tav>
                                        <p:tav fmla="" tm="100000">
                                          <p:val>
                                            <p:strVal val="0"/>
                                          </p:val>
                                        </p:tav>
                                      </p:tavLst>
                                    </p:anim>
                                    <p:anim calcmode="lin" valueType="num">
                                      <p:cBhvr additive="base">
                                        <p:cTn dur="2500"/>
                                        <p:tgtEl>
                                          <p:spTgt spid="157"/>
                                        </p:tgtEl>
                                        <p:attrNameLst>
                                          <p:attrName>ppt_h</p:attrName>
                                        </p:attrNameLst>
                                      </p:cBhvr>
                                      <p:tavLst>
                                        <p:tav fmla="" tm="0">
                                          <p:val>
                                            <p:strVal val="#ppt_h"/>
                                          </p:val>
                                        </p:tav>
                                        <p:tav fmla="" tm="100000">
                                          <p:val>
                                            <p:strVal val="0"/>
                                          </p:val>
                                        </p:tav>
                                      </p:tavLst>
                                    </p:anim>
                                    <p:set>
                                      <p:cBhvr>
                                        <p:cTn dur="1" fill="hold">
                                          <p:stCondLst>
                                            <p:cond delay="2500"/>
                                          </p:stCondLst>
                                        </p:cTn>
                                        <p:tgtEl>
                                          <p:spTgt spid="15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500"/>
                                        <p:tgtEl>
                                          <p:spTgt spid="156"/>
                                        </p:tgtEl>
                                        <p:attrNameLst>
                                          <p:attrName>ppt_w</p:attrName>
                                        </p:attrNameLst>
                                      </p:cBhvr>
                                      <p:tavLst>
                                        <p:tav fmla="" tm="0">
                                          <p:val>
                                            <p:strVal val="#ppt_w"/>
                                          </p:val>
                                        </p:tav>
                                        <p:tav fmla="" tm="100000">
                                          <p:val>
                                            <p:strVal val="0"/>
                                          </p:val>
                                        </p:tav>
                                      </p:tavLst>
                                    </p:anim>
                                    <p:anim calcmode="lin" valueType="num">
                                      <p:cBhvr additive="base">
                                        <p:cTn dur="2500"/>
                                        <p:tgtEl>
                                          <p:spTgt spid="156"/>
                                        </p:tgtEl>
                                        <p:attrNameLst>
                                          <p:attrName>ppt_h</p:attrName>
                                        </p:attrNameLst>
                                      </p:cBhvr>
                                      <p:tavLst>
                                        <p:tav fmla="" tm="0">
                                          <p:val>
                                            <p:strVal val="#ppt_h"/>
                                          </p:val>
                                        </p:tav>
                                        <p:tav fmla="" tm="100000">
                                          <p:val>
                                            <p:strVal val="0"/>
                                          </p:val>
                                        </p:tav>
                                      </p:tavLst>
                                    </p:anim>
                                    <p:set>
                                      <p:cBhvr>
                                        <p:cTn dur="1" fill="hold">
                                          <p:stCondLst>
                                            <p:cond delay="2500"/>
                                          </p:stCondLst>
                                        </p:cTn>
                                        <p:tgtEl>
                                          <p:spTgt spid="15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700"/>
                                        <p:tgtEl>
                                          <p:spTgt spid="155"/>
                                        </p:tgtEl>
                                        <p:attrNameLst>
                                          <p:attrName>ppt_w</p:attrName>
                                        </p:attrNameLst>
                                      </p:cBhvr>
                                      <p:tavLst>
                                        <p:tav fmla="" tm="0">
                                          <p:val>
                                            <p:strVal val="#ppt_w"/>
                                          </p:val>
                                        </p:tav>
                                        <p:tav fmla="" tm="100000">
                                          <p:val>
                                            <p:strVal val="0"/>
                                          </p:val>
                                        </p:tav>
                                      </p:tavLst>
                                    </p:anim>
                                    <p:anim calcmode="lin" valueType="num">
                                      <p:cBhvr additive="base">
                                        <p:cTn dur="2700"/>
                                        <p:tgtEl>
                                          <p:spTgt spid="155"/>
                                        </p:tgtEl>
                                        <p:attrNameLst>
                                          <p:attrName>ppt_h</p:attrName>
                                        </p:attrNameLst>
                                      </p:cBhvr>
                                      <p:tavLst>
                                        <p:tav fmla="" tm="0">
                                          <p:val>
                                            <p:strVal val="#ppt_h"/>
                                          </p:val>
                                        </p:tav>
                                        <p:tav fmla="" tm="100000">
                                          <p:val>
                                            <p:strVal val="0"/>
                                          </p:val>
                                        </p:tav>
                                      </p:tavLst>
                                    </p:anim>
                                    <p:set>
                                      <p:cBhvr>
                                        <p:cTn dur="1" fill="hold">
                                          <p:stCondLst>
                                            <p:cond delay="2700"/>
                                          </p:stCondLst>
                                        </p:cTn>
                                        <p:tgtEl>
                                          <p:spTgt spid="15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2500"/>
                                        <p:tgtEl>
                                          <p:spTgt spid="154"/>
                                        </p:tgtEl>
                                        <p:attrNameLst>
                                          <p:attrName>ppt_w</p:attrName>
                                        </p:attrNameLst>
                                      </p:cBhvr>
                                      <p:tavLst>
                                        <p:tav fmla="" tm="0">
                                          <p:val>
                                            <p:strVal val="#ppt_w"/>
                                          </p:val>
                                        </p:tav>
                                        <p:tav fmla="" tm="100000">
                                          <p:val>
                                            <p:strVal val="0"/>
                                          </p:val>
                                        </p:tav>
                                      </p:tavLst>
                                    </p:anim>
                                    <p:anim calcmode="lin" valueType="num">
                                      <p:cBhvr additive="base">
                                        <p:cTn dur="2500"/>
                                        <p:tgtEl>
                                          <p:spTgt spid="154"/>
                                        </p:tgtEl>
                                        <p:attrNameLst>
                                          <p:attrName>ppt_h</p:attrName>
                                        </p:attrNameLst>
                                      </p:cBhvr>
                                      <p:tavLst>
                                        <p:tav fmla="" tm="0">
                                          <p:val>
                                            <p:strVal val="#ppt_h"/>
                                          </p:val>
                                        </p:tav>
                                        <p:tav fmla="" tm="100000">
                                          <p:val>
                                            <p:strVal val="0"/>
                                          </p:val>
                                        </p:tav>
                                      </p:tavLst>
                                    </p:anim>
                                    <p:set>
                                      <p:cBhvr>
                                        <p:cTn dur="1" fill="hold">
                                          <p:stCondLst>
                                            <p:cond delay="2500"/>
                                          </p:stCondLst>
                                        </p:cTn>
                                        <p:tgtEl>
                                          <p:spTgt spid="15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2500"/>
                                        <p:tgtEl>
                                          <p:spTgt spid="154"/>
                                        </p:tgtEl>
                                      </p:cBhvr>
                                    </p:animEffect>
                                  </p:childTnLst>
                                </p:cTn>
                              </p:par>
                              <p:par>
                                <p:cTn fill="hold" nodeType="with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1000"/>
                                        <p:tgtEl>
                                          <p:spTgt spid="156"/>
                                        </p:tgtEl>
                                      </p:cBhvr>
                                    </p:animEffect>
                                  </p:childTnLst>
                                </p:cTn>
                              </p:par>
                              <p:par>
                                <p:cTn fill="hold" nodeType="with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1000"/>
                                        <p:tgtEl>
                                          <p:spTgt spid="157"/>
                                        </p:tgtEl>
                                      </p:cBhvr>
                                    </p:animEffect>
                                  </p:childTnLst>
                                </p:cTn>
                              </p:par>
                              <p:par>
                                <p:cTn fill="hold" nodeType="with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1000"/>
                                        <p:tgtEl>
                                          <p:spTgt spid="1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63" name="Shape 163"/>
        <p:cNvGrpSpPr/>
        <p:nvPr/>
      </p:nvGrpSpPr>
      <p:grpSpPr>
        <a:xfrm>
          <a:off x="0" y="0"/>
          <a:ext cx="0" cy="0"/>
          <a:chOff x="0" y="0"/>
          <a:chExt cx="0" cy="0"/>
        </a:xfrm>
      </p:grpSpPr>
      <p:sp>
        <p:nvSpPr>
          <p:cNvPr id="164" name="Google Shape;164;p24"/>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Cum poți crește o plantă?</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grpSp>
        <p:nvGrpSpPr>
          <p:cNvPr id="165" name="Google Shape;165;p24"/>
          <p:cNvGrpSpPr/>
          <p:nvPr/>
        </p:nvGrpSpPr>
        <p:grpSpPr>
          <a:xfrm>
            <a:off x="714094" y="949399"/>
            <a:ext cx="1666793" cy="2525264"/>
            <a:chOff x="714094" y="949399"/>
            <a:chExt cx="1666793" cy="2525264"/>
          </a:xfrm>
        </p:grpSpPr>
        <p:pic>
          <p:nvPicPr>
            <p:cNvPr id="166" name="Google Shape;166;p24"/>
            <p:cNvPicPr preferRelativeResize="0"/>
            <p:nvPr/>
          </p:nvPicPr>
          <p:blipFill>
            <a:blip r:embed="rId3">
              <a:alphaModFix/>
            </a:blip>
            <a:stretch>
              <a:fillRect/>
            </a:stretch>
          </p:blipFill>
          <p:spPr>
            <a:xfrm>
              <a:off x="714094" y="949399"/>
              <a:ext cx="1666793" cy="2525264"/>
            </a:xfrm>
            <a:prstGeom prst="rect">
              <a:avLst/>
            </a:prstGeom>
            <a:noFill/>
            <a:ln>
              <a:noFill/>
            </a:ln>
          </p:spPr>
        </p:pic>
        <p:sp>
          <p:nvSpPr>
            <p:cNvPr id="167" name="Google Shape;167;p24"/>
            <p:cNvSpPr txBox="1"/>
            <p:nvPr/>
          </p:nvSpPr>
          <p:spPr>
            <a:xfrm>
              <a:off x="1216950" y="2752488"/>
              <a:ext cx="425400" cy="4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Poppins"/>
                  <a:ea typeface="Poppins"/>
                  <a:cs typeface="Poppins"/>
                  <a:sym typeface="Poppins"/>
                </a:rPr>
                <a:t>1</a:t>
              </a:r>
              <a:endParaRPr sz="3000">
                <a:solidFill>
                  <a:srgbClr val="FFFFFF"/>
                </a:solidFill>
                <a:latin typeface="Poppins"/>
                <a:ea typeface="Poppins"/>
                <a:cs typeface="Poppins"/>
                <a:sym typeface="Poppins"/>
              </a:endParaRPr>
            </a:p>
          </p:txBody>
        </p:sp>
      </p:grpSp>
      <p:grpSp>
        <p:nvGrpSpPr>
          <p:cNvPr id="168" name="Google Shape;168;p24"/>
          <p:cNvGrpSpPr/>
          <p:nvPr/>
        </p:nvGrpSpPr>
        <p:grpSpPr>
          <a:xfrm>
            <a:off x="3677950" y="949400"/>
            <a:ext cx="1788100" cy="2525276"/>
            <a:chOff x="3677950" y="949400"/>
            <a:chExt cx="1788100" cy="2525276"/>
          </a:xfrm>
        </p:grpSpPr>
        <p:pic>
          <p:nvPicPr>
            <p:cNvPr id="169" name="Google Shape;169;p24"/>
            <p:cNvPicPr preferRelativeResize="0"/>
            <p:nvPr/>
          </p:nvPicPr>
          <p:blipFill rotWithShape="1">
            <a:blip r:embed="rId4">
              <a:alphaModFix/>
            </a:blip>
            <a:srcRect b="1718" l="0" r="0" t="1728"/>
            <a:stretch/>
          </p:blipFill>
          <p:spPr>
            <a:xfrm>
              <a:off x="3677950" y="949400"/>
              <a:ext cx="1788100" cy="2525276"/>
            </a:xfrm>
            <a:prstGeom prst="rect">
              <a:avLst/>
            </a:prstGeom>
            <a:noFill/>
            <a:ln>
              <a:noFill/>
            </a:ln>
          </p:spPr>
        </p:pic>
        <p:sp>
          <p:nvSpPr>
            <p:cNvPr id="170" name="Google Shape;170;p24"/>
            <p:cNvSpPr txBox="1"/>
            <p:nvPr/>
          </p:nvSpPr>
          <p:spPr>
            <a:xfrm>
              <a:off x="4593725" y="2752488"/>
              <a:ext cx="425400" cy="4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Poppins"/>
                  <a:ea typeface="Poppins"/>
                  <a:cs typeface="Poppins"/>
                  <a:sym typeface="Poppins"/>
                </a:rPr>
                <a:t>2</a:t>
              </a:r>
              <a:endParaRPr sz="3000">
                <a:solidFill>
                  <a:srgbClr val="FFFFFF"/>
                </a:solidFill>
                <a:latin typeface="Poppins"/>
                <a:ea typeface="Poppins"/>
                <a:cs typeface="Poppins"/>
                <a:sym typeface="Poppins"/>
              </a:endParaRPr>
            </a:p>
          </p:txBody>
        </p:sp>
      </p:grpSp>
      <p:grpSp>
        <p:nvGrpSpPr>
          <p:cNvPr id="171" name="Google Shape;171;p24"/>
          <p:cNvGrpSpPr/>
          <p:nvPr/>
        </p:nvGrpSpPr>
        <p:grpSpPr>
          <a:xfrm>
            <a:off x="6466225" y="961675"/>
            <a:ext cx="2555628" cy="2500727"/>
            <a:chOff x="6466225" y="961675"/>
            <a:chExt cx="2555628" cy="2500727"/>
          </a:xfrm>
        </p:grpSpPr>
        <p:pic>
          <p:nvPicPr>
            <p:cNvPr id="172" name="Google Shape;172;p24"/>
            <p:cNvPicPr preferRelativeResize="0"/>
            <p:nvPr/>
          </p:nvPicPr>
          <p:blipFill>
            <a:blip r:embed="rId5">
              <a:alphaModFix/>
            </a:blip>
            <a:stretch>
              <a:fillRect/>
            </a:stretch>
          </p:blipFill>
          <p:spPr>
            <a:xfrm>
              <a:off x="6466225" y="961675"/>
              <a:ext cx="2555628" cy="2500727"/>
            </a:xfrm>
            <a:prstGeom prst="rect">
              <a:avLst/>
            </a:prstGeom>
            <a:noFill/>
            <a:ln>
              <a:noFill/>
            </a:ln>
          </p:spPr>
        </p:pic>
        <p:sp>
          <p:nvSpPr>
            <p:cNvPr id="173" name="Google Shape;173;p24"/>
            <p:cNvSpPr txBox="1"/>
            <p:nvPr/>
          </p:nvSpPr>
          <p:spPr>
            <a:xfrm>
              <a:off x="7231975" y="2752488"/>
              <a:ext cx="425400" cy="4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Poppins"/>
                  <a:ea typeface="Poppins"/>
                  <a:cs typeface="Poppins"/>
                  <a:sym typeface="Poppins"/>
                </a:rPr>
                <a:t>3</a:t>
              </a:r>
              <a:endParaRPr sz="3000">
                <a:solidFill>
                  <a:srgbClr val="FFFFFF"/>
                </a:solidFill>
                <a:latin typeface="Poppins"/>
                <a:ea typeface="Poppins"/>
                <a:cs typeface="Poppins"/>
                <a:sym typeface="Poppins"/>
              </a:endParaRPr>
            </a:p>
          </p:txBody>
        </p:sp>
      </p:grpSp>
      <p:grpSp>
        <p:nvGrpSpPr>
          <p:cNvPr id="174" name="Google Shape;174;p24"/>
          <p:cNvGrpSpPr/>
          <p:nvPr/>
        </p:nvGrpSpPr>
        <p:grpSpPr>
          <a:xfrm>
            <a:off x="781234" y="4973373"/>
            <a:ext cx="1296850" cy="1704502"/>
            <a:chOff x="781234" y="4973373"/>
            <a:chExt cx="1296850" cy="1704502"/>
          </a:xfrm>
        </p:grpSpPr>
        <p:pic>
          <p:nvPicPr>
            <p:cNvPr id="175" name="Google Shape;175;p24"/>
            <p:cNvPicPr preferRelativeResize="0"/>
            <p:nvPr/>
          </p:nvPicPr>
          <p:blipFill>
            <a:blip r:embed="rId6">
              <a:alphaModFix/>
            </a:blip>
            <a:stretch>
              <a:fillRect/>
            </a:stretch>
          </p:blipFill>
          <p:spPr>
            <a:xfrm>
              <a:off x="781234" y="4973373"/>
              <a:ext cx="1296850" cy="1704502"/>
            </a:xfrm>
            <a:prstGeom prst="rect">
              <a:avLst/>
            </a:prstGeom>
            <a:noFill/>
            <a:ln>
              <a:noFill/>
            </a:ln>
          </p:spPr>
        </p:pic>
        <p:sp>
          <p:nvSpPr>
            <p:cNvPr id="176" name="Google Shape;176;p24"/>
            <p:cNvSpPr txBox="1"/>
            <p:nvPr/>
          </p:nvSpPr>
          <p:spPr>
            <a:xfrm>
              <a:off x="1216938" y="5924538"/>
              <a:ext cx="425400" cy="4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Poppins"/>
                  <a:ea typeface="Poppins"/>
                  <a:cs typeface="Poppins"/>
                  <a:sym typeface="Poppins"/>
                </a:rPr>
                <a:t>4</a:t>
              </a:r>
              <a:endParaRPr sz="3000">
                <a:solidFill>
                  <a:srgbClr val="FFFFFF"/>
                </a:solidFill>
                <a:latin typeface="Poppins"/>
                <a:ea typeface="Poppins"/>
                <a:cs typeface="Poppins"/>
                <a:sym typeface="Poppins"/>
              </a:endParaRPr>
            </a:p>
          </p:txBody>
        </p:sp>
      </p:grpSp>
      <p:grpSp>
        <p:nvGrpSpPr>
          <p:cNvPr id="177" name="Google Shape;177;p24"/>
          <p:cNvGrpSpPr/>
          <p:nvPr/>
        </p:nvGrpSpPr>
        <p:grpSpPr>
          <a:xfrm>
            <a:off x="3221213" y="3592798"/>
            <a:ext cx="1999200" cy="3163078"/>
            <a:chOff x="3221213" y="3592798"/>
            <a:chExt cx="1999200" cy="3163078"/>
          </a:xfrm>
        </p:grpSpPr>
        <p:pic>
          <p:nvPicPr>
            <p:cNvPr id="178" name="Google Shape;178;p24"/>
            <p:cNvPicPr preferRelativeResize="0"/>
            <p:nvPr/>
          </p:nvPicPr>
          <p:blipFill>
            <a:blip r:embed="rId7">
              <a:alphaModFix/>
            </a:blip>
            <a:stretch>
              <a:fillRect/>
            </a:stretch>
          </p:blipFill>
          <p:spPr>
            <a:xfrm>
              <a:off x="3221213" y="3592798"/>
              <a:ext cx="1999200" cy="3163078"/>
            </a:xfrm>
            <a:prstGeom prst="rect">
              <a:avLst/>
            </a:prstGeom>
            <a:noFill/>
            <a:ln>
              <a:noFill/>
            </a:ln>
          </p:spPr>
        </p:pic>
        <p:sp>
          <p:nvSpPr>
            <p:cNvPr id="179" name="Google Shape;179;p24"/>
            <p:cNvSpPr txBox="1"/>
            <p:nvPr/>
          </p:nvSpPr>
          <p:spPr>
            <a:xfrm>
              <a:off x="4359300" y="5993638"/>
              <a:ext cx="425400" cy="4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Poppins"/>
                  <a:ea typeface="Poppins"/>
                  <a:cs typeface="Poppins"/>
                  <a:sym typeface="Poppins"/>
                </a:rPr>
                <a:t>5</a:t>
              </a:r>
              <a:endParaRPr sz="3000">
                <a:solidFill>
                  <a:srgbClr val="FFFFFF"/>
                </a:solidFill>
                <a:latin typeface="Poppins"/>
                <a:ea typeface="Poppins"/>
                <a:cs typeface="Poppins"/>
                <a:sym typeface="Poppins"/>
              </a:endParaRPr>
            </a:p>
          </p:txBody>
        </p:sp>
      </p:grpSp>
      <p:grpSp>
        <p:nvGrpSpPr>
          <p:cNvPr id="180" name="Google Shape;180;p24"/>
          <p:cNvGrpSpPr/>
          <p:nvPr/>
        </p:nvGrpSpPr>
        <p:grpSpPr>
          <a:xfrm>
            <a:off x="6539399" y="4458875"/>
            <a:ext cx="2075825" cy="2219000"/>
            <a:chOff x="6539399" y="4458875"/>
            <a:chExt cx="2075825" cy="2219000"/>
          </a:xfrm>
        </p:grpSpPr>
        <p:pic>
          <p:nvPicPr>
            <p:cNvPr id="181" name="Google Shape;181;p24"/>
            <p:cNvPicPr preferRelativeResize="0"/>
            <p:nvPr/>
          </p:nvPicPr>
          <p:blipFill>
            <a:blip r:embed="rId8">
              <a:alphaModFix/>
            </a:blip>
            <a:stretch>
              <a:fillRect/>
            </a:stretch>
          </p:blipFill>
          <p:spPr>
            <a:xfrm>
              <a:off x="6539399" y="4458875"/>
              <a:ext cx="2075825" cy="2219000"/>
            </a:xfrm>
            <a:prstGeom prst="rect">
              <a:avLst/>
            </a:prstGeom>
            <a:noFill/>
            <a:ln>
              <a:noFill/>
            </a:ln>
          </p:spPr>
        </p:pic>
        <p:sp>
          <p:nvSpPr>
            <p:cNvPr id="182" name="Google Shape;182;p24"/>
            <p:cNvSpPr txBox="1"/>
            <p:nvPr/>
          </p:nvSpPr>
          <p:spPr>
            <a:xfrm>
              <a:off x="7425450" y="6109963"/>
              <a:ext cx="425400" cy="4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Poppins"/>
                  <a:ea typeface="Poppins"/>
                  <a:cs typeface="Poppins"/>
                  <a:sym typeface="Poppins"/>
                </a:rPr>
                <a:t>6</a:t>
              </a:r>
              <a:endParaRPr sz="3000">
                <a:solidFill>
                  <a:srgbClr val="FFFFFF"/>
                </a:solidFill>
                <a:latin typeface="Poppins"/>
                <a:ea typeface="Poppins"/>
                <a:cs typeface="Poppins"/>
                <a:sym typeface="Poppins"/>
              </a:endParaRPr>
            </a:p>
          </p:txBody>
        </p:sp>
      </p:grpSp>
      <p:pic>
        <p:nvPicPr>
          <p:cNvPr id="183" name="Google Shape;183;p24"/>
          <p:cNvPicPr preferRelativeResize="0"/>
          <p:nvPr/>
        </p:nvPicPr>
        <p:blipFill>
          <a:blip r:embed="rId9">
            <a:alphaModFix/>
          </a:blip>
          <a:stretch>
            <a:fillRect/>
          </a:stretch>
        </p:blipFill>
        <p:spPr>
          <a:xfrm>
            <a:off x="2193336" y="59674"/>
            <a:ext cx="699289" cy="640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500" fill="hold"/>
                                        <p:tgtEl>
                                          <p:spTgt spid="165"/>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500" fill="hold"/>
                                        <p:tgtEl>
                                          <p:spTgt spid="168"/>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500" fill="hold"/>
                                        <p:tgtEl>
                                          <p:spTgt spid="171"/>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500" fill="hold"/>
                                        <p:tgtEl>
                                          <p:spTgt spid="174"/>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500" fill="hold"/>
                                        <p:tgtEl>
                                          <p:spTgt spid="177"/>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500" fill="hold"/>
                                        <p:tgtEl>
                                          <p:spTgt spid="180"/>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87" name="Shape 187"/>
        <p:cNvGrpSpPr/>
        <p:nvPr/>
      </p:nvGrpSpPr>
      <p:grpSpPr>
        <a:xfrm>
          <a:off x="0" y="0"/>
          <a:ext cx="0" cy="0"/>
          <a:chOff x="0" y="0"/>
          <a:chExt cx="0" cy="0"/>
        </a:xfrm>
      </p:grpSpPr>
      <p:sp>
        <p:nvSpPr>
          <p:cNvPr id="188" name="Google Shape;188;p2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Părțile plantei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89" name="Google Shape;189;p25"/>
          <p:cNvPicPr preferRelativeResize="0"/>
          <p:nvPr/>
        </p:nvPicPr>
        <p:blipFill>
          <a:blip r:embed="rId3">
            <a:alphaModFix/>
          </a:blip>
          <a:stretch>
            <a:fillRect/>
          </a:stretch>
        </p:blipFill>
        <p:spPr>
          <a:xfrm>
            <a:off x="5711058" y="4144622"/>
            <a:ext cx="2735050" cy="1810808"/>
          </a:xfrm>
          <a:prstGeom prst="rect">
            <a:avLst/>
          </a:prstGeom>
          <a:noFill/>
          <a:ln>
            <a:noFill/>
          </a:ln>
        </p:spPr>
      </p:pic>
      <p:sp>
        <p:nvSpPr>
          <p:cNvPr id="190" name="Google Shape;190;p25"/>
          <p:cNvSpPr txBox="1"/>
          <p:nvPr/>
        </p:nvSpPr>
        <p:spPr>
          <a:xfrm>
            <a:off x="5863514" y="5844425"/>
            <a:ext cx="2582685" cy="101356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accent1"/>
                </a:solidFill>
                <a:latin typeface="Poppins"/>
                <a:ea typeface="Poppins"/>
                <a:cs typeface="Poppins"/>
                <a:sym typeface="Poppins"/>
              </a:rPr>
              <a:t>RĂDĂCINĂ</a:t>
            </a:r>
            <a:endParaRPr sz="1800">
              <a:solidFill>
                <a:schemeClr val="accent1"/>
              </a:solidFill>
              <a:latin typeface="Poppins"/>
              <a:ea typeface="Poppins"/>
              <a:cs typeface="Poppins"/>
              <a:sym typeface="Poppins"/>
            </a:endParaRPr>
          </a:p>
        </p:txBody>
      </p:sp>
      <p:pic>
        <p:nvPicPr>
          <p:cNvPr id="191" name="Google Shape;191;p25"/>
          <p:cNvPicPr preferRelativeResize="0"/>
          <p:nvPr/>
        </p:nvPicPr>
        <p:blipFill>
          <a:blip r:embed="rId4">
            <a:alphaModFix/>
          </a:blip>
          <a:stretch>
            <a:fillRect/>
          </a:stretch>
        </p:blipFill>
        <p:spPr>
          <a:xfrm>
            <a:off x="3296650" y="1610685"/>
            <a:ext cx="260014" cy="3296957"/>
          </a:xfrm>
          <a:prstGeom prst="rect">
            <a:avLst/>
          </a:prstGeom>
          <a:noFill/>
          <a:ln>
            <a:noFill/>
          </a:ln>
        </p:spPr>
      </p:pic>
      <p:sp>
        <p:nvSpPr>
          <p:cNvPr id="192" name="Google Shape;192;p25"/>
          <p:cNvSpPr txBox="1"/>
          <p:nvPr/>
        </p:nvSpPr>
        <p:spPr>
          <a:xfrm>
            <a:off x="3556664" y="2017972"/>
            <a:ext cx="2290680" cy="98669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accent1"/>
                </a:solidFill>
                <a:latin typeface="Poppins"/>
                <a:ea typeface="Poppins"/>
                <a:cs typeface="Poppins"/>
                <a:sym typeface="Poppins"/>
              </a:rPr>
              <a:t>TULPINĂ</a:t>
            </a:r>
            <a:endParaRPr sz="1800">
              <a:solidFill>
                <a:schemeClr val="accent1"/>
              </a:solidFill>
              <a:latin typeface="Poppins"/>
              <a:ea typeface="Poppins"/>
              <a:cs typeface="Poppins"/>
              <a:sym typeface="Poppins"/>
            </a:endParaRPr>
          </a:p>
        </p:txBody>
      </p:sp>
      <p:pic>
        <p:nvPicPr>
          <p:cNvPr id="193" name="Google Shape;193;p25"/>
          <p:cNvPicPr preferRelativeResize="0"/>
          <p:nvPr/>
        </p:nvPicPr>
        <p:blipFill>
          <a:blip r:embed="rId5">
            <a:alphaModFix/>
          </a:blip>
          <a:stretch>
            <a:fillRect/>
          </a:stretch>
        </p:blipFill>
        <p:spPr>
          <a:xfrm>
            <a:off x="5447767" y="1862273"/>
            <a:ext cx="855575" cy="1566719"/>
          </a:xfrm>
          <a:prstGeom prst="rect">
            <a:avLst/>
          </a:prstGeom>
          <a:noFill/>
          <a:ln>
            <a:noFill/>
          </a:ln>
        </p:spPr>
      </p:pic>
      <p:sp>
        <p:nvSpPr>
          <p:cNvPr id="194" name="Google Shape;194;p25"/>
          <p:cNvSpPr txBox="1"/>
          <p:nvPr/>
        </p:nvSpPr>
        <p:spPr>
          <a:xfrm>
            <a:off x="6411530" y="2020840"/>
            <a:ext cx="2034680" cy="124958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accent1"/>
                </a:solidFill>
                <a:latin typeface="Poppins"/>
                <a:ea typeface="Poppins"/>
                <a:cs typeface="Poppins"/>
                <a:sym typeface="Poppins"/>
              </a:rPr>
              <a:t>FRUNZĂ</a:t>
            </a:r>
            <a:endParaRPr sz="1800">
              <a:solidFill>
                <a:schemeClr val="accent1"/>
              </a:solidFill>
              <a:latin typeface="Poppins"/>
              <a:ea typeface="Poppins"/>
              <a:cs typeface="Poppins"/>
              <a:sym typeface="Poppins"/>
            </a:endParaRPr>
          </a:p>
        </p:txBody>
      </p:sp>
      <p:pic>
        <p:nvPicPr>
          <p:cNvPr id="195" name="Google Shape;195;p25"/>
          <p:cNvPicPr preferRelativeResize="0"/>
          <p:nvPr/>
        </p:nvPicPr>
        <p:blipFill>
          <a:blip r:embed="rId6">
            <a:alphaModFix/>
          </a:blip>
          <a:stretch>
            <a:fillRect/>
          </a:stretch>
        </p:blipFill>
        <p:spPr>
          <a:xfrm>
            <a:off x="1480483" y="3134720"/>
            <a:ext cx="618090" cy="2896071"/>
          </a:xfrm>
          <a:prstGeom prst="rect">
            <a:avLst/>
          </a:prstGeom>
          <a:noFill/>
          <a:ln>
            <a:noFill/>
          </a:ln>
        </p:spPr>
      </p:pic>
      <p:sp>
        <p:nvSpPr>
          <p:cNvPr id="196" name="Google Shape;196;p25"/>
          <p:cNvSpPr txBox="1"/>
          <p:nvPr/>
        </p:nvSpPr>
        <p:spPr>
          <a:xfrm>
            <a:off x="-8" y="5520517"/>
            <a:ext cx="2438809" cy="91112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accent1"/>
                </a:solidFill>
                <a:latin typeface="Poppins"/>
                <a:ea typeface="Poppins"/>
                <a:cs typeface="Poppins"/>
                <a:sym typeface="Poppins"/>
              </a:rPr>
              <a:t>         </a:t>
            </a:r>
            <a:r>
              <a:rPr lang="en" sz="1800">
                <a:solidFill>
                  <a:schemeClr val="accent1"/>
                </a:solidFill>
                <a:latin typeface="Poppins"/>
                <a:ea typeface="Poppins"/>
                <a:cs typeface="Poppins"/>
                <a:sym typeface="Poppins"/>
              </a:rPr>
              <a:t>PĂSTAIE</a:t>
            </a:r>
            <a:endParaRPr sz="1800">
              <a:solidFill>
                <a:schemeClr val="accent1"/>
              </a:solidFill>
              <a:latin typeface="Poppins"/>
              <a:ea typeface="Poppins"/>
              <a:cs typeface="Poppins"/>
              <a:sym typeface="Poppins"/>
            </a:endParaRPr>
          </a:p>
        </p:txBody>
      </p:sp>
      <p:pic>
        <p:nvPicPr>
          <p:cNvPr id="197" name="Google Shape;197;p25"/>
          <p:cNvPicPr preferRelativeResize="0"/>
          <p:nvPr/>
        </p:nvPicPr>
        <p:blipFill>
          <a:blip r:embed="rId7">
            <a:alphaModFix/>
          </a:blip>
          <a:stretch>
            <a:fillRect/>
          </a:stretch>
        </p:blipFill>
        <p:spPr>
          <a:xfrm>
            <a:off x="2193336" y="59674"/>
            <a:ext cx="699289" cy="640800"/>
          </a:xfrm>
          <a:prstGeom prst="rect">
            <a:avLst/>
          </a:prstGeom>
          <a:noFill/>
          <a:ln>
            <a:noFill/>
          </a:ln>
        </p:spPr>
      </p:pic>
      <p:sp>
        <p:nvSpPr>
          <p:cNvPr id="198" name="Google Shape;198;p2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8">
                  <a:extLst>
                    <a:ext uri="{A12FA001-AC4F-418D-AE19-62706E023703}">
                      <ahyp:hlinkClr val="tx"/>
                    </a:ext>
                  </a:extLst>
                </a:hlinkClick>
              </a:rPr>
              <a:t>www.romanaimpreuna.ro</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02" name="Shape 202"/>
        <p:cNvGrpSpPr/>
        <p:nvPr/>
      </p:nvGrpSpPr>
      <p:grpSpPr>
        <a:xfrm>
          <a:off x="0" y="0"/>
          <a:ext cx="0" cy="0"/>
          <a:chOff x="0" y="0"/>
          <a:chExt cx="0" cy="0"/>
        </a:xfrm>
      </p:grpSpPr>
      <p:sp>
        <p:nvSpPr>
          <p:cNvPr id="203" name="Google Shape;203;p2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plantăm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04" name="Google Shape;204;p26"/>
          <p:cNvPicPr preferRelativeResize="0"/>
          <p:nvPr/>
        </p:nvPicPr>
        <p:blipFill rotWithShape="1">
          <a:blip r:embed="rId3">
            <a:alphaModFix/>
          </a:blip>
          <a:srcRect b="0" l="0" r="0" t="-3659"/>
          <a:stretch/>
        </p:blipFill>
        <p:spPr>
          <a:xfrm>
            <a:off x="2608750" y="-306475"/>
            <a:ext cx="699299" cy="1098175"/>
          </a:xfrm>
          <a:prstGeom prst="rect">
            <a:avLst/>
          </a:prstGeom>
          <a:noFill/>
          <a:ln>
            <a:noFill/>
          </a:ln>
        </p:spPr>
      </p:pic>
      <p:pic>
        <p:nvPicPr>
          <p:cNvPr id="205" name="Google Shape;205;p26"/>
          <p:cNvPicPr preferRelativeResize="0"/>
          <p:nvPr/>
        </p:nvPicPr>
        <p:blipFill>
          <a:blip r:embed="rId4">
            <a:alphaModFix/>
          </a:blip>
          <a:stretch>
            <a:fillRect/>
          </a:stretch>
        </p:blipFill>
        <p:spPr>
          <a:xfrm>
            <a:off x="652544" y="3222399"/>
            <a:ext cx="1666793" cy="2525264"/>
          </a:xfrm>
          <a:prstGeom prst="rect">
            <a:avLst/>
          </a:prstGeom>
          <a:noFill/>
          <a:ln>
            <a:noFill/>
          </a:ln>
        </p:spPr>
      </p:pic>
      <p:pic>
        <p:nvPicPr>
          <p:cNvPr id="206" name="Google Shape;206;p26"/>
          <p:cNvPicPr preferRelativeResize="0"/>
          <p:nvPr/>
        </p:nvPicPr>
        <p:blipFill rotWithShape="1">
          <a:blip r:embed="rId5">
            <a:alphaModFix/>
          </a:blip>
          <a:srcRect b="1718" l="0" r="0" t="1728"/>
          <a:stretch/>
        </p:blipFill>
        <p:spPr>
          <a:xfrm>
            <a:off x="3616400" y="3222400"/>
            <a:ext cx="1788100" cy="2525276"/>
          </a:xfrm>
          <a:prstGeom prst="rect">
            <a:avLst/>
          </a:prstGeom>
          <a:noFill/>
          <a:ln>
            <a:noFill/>
          </a:ln>
        </p:spPr>
      </p:pic>
      <p:pic>
        <p:nvPicPr>
          <p:cNvPr id="207" name="Google Shape;207;p26"/>
          <p:cNvPicPr preferRelativeResize="0"/>
          <p:nvPr/>
        </p:nvPicPr>
        <p:blipFill>
          <a:blip r:embed="rId6">
            <a:alphaModFix/>
          </a:blip>
          <a:stretch>
            <a:fillRect/>
          </a:stretch>
        </p:blipFill>
        <p:spPr>
          <a:xfrm>
            <a:off x="6404675" y="3234675"/>
            <a:ext cx="2555628" cy="2500727"/>
          </a:xfrm>
          <a:prstGeom prst="rect">
            <a:avLst/>
          </a:prstGeom>
          <a:noFill/>
          <a:ln>
            <a:noFill/>
          </a:ln>
        </p:spPr>
      </p:pic>
      <p:sp>
        <p:nvSpPr>
          <p:cNvPr id="208" name="Google Shape;208;p26"/>
          <p:cNvSpPr/>
          <p:nvPr/>
        </p:nvSpPr>
        <p:spPr>
          <a:xfrm>
            <a:off x="783725" y="1946650"/>
            <a:ext cx="1035300" cy="1069200"/>
          </a:xfrm>
          <a:prstGeom prst="ellipse">
            <a:avLst/>
          </a:prstGeom>
          <a:solidFill>
            <a:srgbClr val="2C8A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7CF48"/>
              </a:solidFill>
            </a:endParaRPr>
          </a:p>
        </p:txBody>
      </p:sp>
      <p:sp>
        <p:nvSpPr>
          <p:cNvPr id="209" name="Google Shape;209;p26"/>
          <p:cNvSpPr txBox="1"/>
          <p:nvPr/>
        </p:nvSpPr>
        <p:spPr>
          <a:xfrm>
            <a:off x="997625" y="2127100"/>
            <a:ext cx="607500" cy="70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0">
                <a:solidFill>
                  <a:srgbClr val="FFFFFF"/>
                </a:solidFill>
                <a:latin typeface="Poppins"/>
                <a:ea typeface="Poppins"/>
                <a:cs typeface="Poppins"/>
                <a:sym typeface="Poppins"/>
              </a:rPr>
              <a:t>1</a:t>
            </a:r>
            <a:endParaRPr sz="6000">
              <a:solidFill>
                <a:srgbClr val="FFFFFF"/>
              </a:solidFill>
              <a:latin typeface="Poppins"/>
              <a:ea typeface="Poppins"/>
              <a:cs typeface="Poppins"/>
              <a:sym typeface="Poppins"/>
            </a:endParaRPr>
          </a:p>
        </p:txBody>
      </p:sp>
      <p:sp>
        <p:nvSpPr>
          <p:cNvPr id="210" name="Google Shape;210;p26"/>
          <p:cNvSpPr/>
          <p:nvPr/>
        </p:nvSpPr>
        <p:spPr>
          <a:xfrm>
            <a:off x="4221400" y="1946650"/>
            <a:ext cx="1035300" cy="1069200"/>
          </a:xfrm>
          <a:prstGeom prst="ellipse">
            <a:avLst/>
          </a:prstGeom>
          <a:solidFill>
            <a:srgbClr val="2C8A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7CF48"/>
              </a:solidFill>
            </a:endParaRPr>
          </a:p>
        </p:txBody>
      </p:sp>
      <p:sp>
        <p:nvSpPr>
          <p:cNvPr id="211" name="Google Shape;211;p26"/>
          <p:cNvSpPr txBox="1"/>
          <p:nvPr/>
        </p:nvSpPr>
        <p:spPr>
          <a:xfrm>
            <a:off x="4435300" y="2127100"/>
            <a:ext cx="607500" cy="70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0">
                <a:solidFill>
                  <a:srgbClr val="FFFFFF"/>
                </a:solidFill>
                <a:latin typeface="Poppins"/>
                <a:ea typeface="Poppins"/>
                <a:cs typeface="Poppins"/>
                <a:sym typeface="Poppins"/>
              </a:rPr>
              <a:t>2</a:t>
            </a:r>
            <a:endParaRPr sz="6000">
              <a:solidFill>
                <a:srgbClr val="FFFFFF"/>
              </a:solidFill>
              <a:latin typeface="Poppins"/>
              <a:ea typeface="Poppins"/>
              <a:cs typeface="Poppins"/>
              <a:sym typeface="Poppins"/>
            </a:endParaRPr>
          </a:p>
        </p:txBody>
      </p:sp>
      <p:sp>
        <p:nvSpPr>
          <p:cNvPr id="212" name="Google Shape;212;p26"/>
          <p:cNvSpPr/>
          <p:nvPr/>
        </p:nvSpPr>
        <p:spPr>
          <a:xfrm>
            <a:off x="6827200" y="1946650"/>
            <a:ext cx="1035300" cy="1069200"/>
          </a:xfrm>
          <a:prstGeom prst="ellipse">
            <a:avLst/>
          </a:prstGeom>
          <a:solidFill>
            <a:srgbClr val="2C8A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7CF48"/>
              </a:solidFill>
            </a:endParaRPr>
          </a:p>
        </p:txBody>
      </p:sp>
      <p:sp>
        <p:nvSpPr>
          <p:cNvPr id="213" name="Google Shape;213;p26"/>
          <p:cNvSpPr txBox="1"/>
          <p:nvPr/>
        </p:nvSpPr>
        <p:spPr>
          <a:xfrm>
            <a:off x="7041100" y="2127100"/>
            <a:ext cx="607500" cy="70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0">
                <a:solidFill>
                  <a:srgbClr val="FFFFFF"/>
                </a:solidFill>
                <a:latin typeface="Poppins"/>
                <a:ea typeface="Poppins"/>
                <a:cs typeface="Poppins"/>
                <a:sym typeface="Poppins"/>
              </a:rPr>
              <a:t>3</a:t>
            </a:r>
            <a:endParaRPr sz="6000">
              <a:solidFill>
                <a:srgbClr val="FFFFFF"/>
              </a:solidFill>
              <a:latin typeface="Poppins"/>
              <a:ea typeface="Poppins"/>
              <a:cs typeface="Poppins"/>
              <a:sym typeface="Poppins"/>
            </a:endParaRPr>
          </a:p>
        </p:txBody>
      </p:sp>
      <p:sp>
        <p:nvSpPr>
          <p:cNvPr id="214" name="Google Shape;214;p2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7">
                  <a:extLst>
                    <a:ext uri="{A12FA001-AC4F-418D-AE19-62706E023703}">
                      <ahyp:hlinkClr val="tx"/>
                    </a:ext>
                  </a:extLst>
                </a:hlinkClick>
              </a:rPr>
              <a:t>www.romanaimpreuna.ro</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1000"/>
                                        <p:tgtEl>
                                          <p:spTgt spid="2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1000"/>
                                        <p:tgtEl>
                                          <p:spTgt spid="2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10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18" name="Shape 218"/>
        <p:cNvGrpSpPr/>
        <p:nvPr/>
      </p:nvGrpSpPr>
      <p:grpSpPr>
        <a:xfrm>
          <a:off x="0" y="0"/>
          <a:ext cx="0" cy="0"/>
          <a:chOff x="0" y="0"/>
          <a:chExt cx="0" cy="0"/>
        </a:xfrm>
      </p:grpSpPr>
      <p:pic>
        <p:nvPicPr>
          <p:cNvPr id="219" name="Google Shape;219;p27"/>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220" name="Google Shape;220;p27"/>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221" name="Google Shape;221;p27"/>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La revedere!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Fiecare fereastră prezintă lucrarea realizată.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222" name="Google Shape;222;p27"/>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26" name="Shape 226"/>
        <p:cNvGrpSpPr/>
        <p:nvPr/>
      </p:nvGrpSpPr>
      <p:grpSpPr>
        <a:xfrm>
          <a:off x="0" y="0"/>
          <a:ext cx="0" cy="0"/>
          <a:chOff x="0" y="0"/>
          <a:chExt cx="0" cy="0"/>
        </a:xfrm>
      </p:grpSpPr>
      <p:pic>
        <p:nvPicPr>
          <p:cNvPr id="227" name="Google Shape;227;p28"/>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228" name="Google Shape;228;p28"/>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29" name="Google Shape;229;p28"/>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230" name="Google Shape;230;p28"/>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231" name="Google Shape;231;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dănd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Introducere și reguli</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sp>
        <p:nvSpPr>
          <p:cNvPr id="72" name="Google Shape;72;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nvSpPr>
        <p:spPr>
          <a:xfrm>
            <a:off x="2406625" y="4855550"/>
            <a:ext cx="4875900" cy="1275900"/>
          </a:xfrm>
          <a:prstGeom prst="rect">
            <a:avLst/>
          </a:prstGeom>
          <a:noFill/>
          <a:ln>
            <a:noFill/>
          </a:ln>
        </p:spPr>
        <p:txBody>
          <a:bodyPr anchorCtr="0" anchor="t" bIns="91425" lIns="91425" spcFirstLastPara="1" rIns="91425" wrap="square" tIns="91425">
            <a:noAutofit/>
          </a:bodyPr>
          <a:lstStyle/>
          <a:p>
            <a:pPr indent="-241300" lvl="0" marL="28575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Semințele pentru plantat</a:t>
            </a:r>
            <a:endParaRPr sz="2000">
              <a:solidFill>
                <a:srgbClr val="008DD2"/>
              </a:solidFill>
              <a:latin typeface="Poppins"/>
              <a:ea typeface="Poppins"/>
              <a:cs typeface="Poppins"/>
              <a:sym typeface="Poppins"/>
            </a:endParaRPr>
          </a:p>
          <a:p>
            <a:pPr indent="-241300" lvl="0" marL="28575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Pământ recipient pentru plantat</a:t>
            </a:r>
            <a:endParaRPr sz="2000">
              <a:solidFill>
                <a:srgbClr val="008DD2"/>
              </a:solidFill>
              <a:latin typeface="Poppins"/>
              <a:ea typeface="Poppins"/>
              <a:cs typeface="Poppins"/>
              <a:sym typeface="Poppins"/>
            </a:endParaRPr>
          </a:p>
          <a:p>
            <a:pPr indent="-241300" lvl="0" marL="28575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Etichete</a:t>
            </a:r>
            <a:endParaRPr sz="2000">
              <a:solidFill>
                <a:srgbClr val="008DD2"/>
              </a:solidFill>
              <a:latin typeface="Poppins"/>
              <a:ea typeface="Poppins"/>
              <a:cs typeface="Poppins"/>
              <a:sym typeface="Poppins"/>
            </a:endParaRPr>
          </a:p>
          <a:p>
            <a:pPr indent="-241300" lvl="0" marL="28575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Apă</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74" name="Google Shape;74;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Înainte de a începe...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Pregătește pentru acest atelier:</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5" name="Google Shape;75;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76" name="Google Shape;76;p15"/>
          <p:cNvPicPr preferRelativeResize="0"/>
          <p:nvPr/>
        </p:nvPicPr>
        <p:blipFill rotWithShape="1">
          <a:blip r:embed="rId4">
            <a:alphaModFix/>
          </a:blip>
          <a:srcRect b="0" l="0" r="0" t="0"/>
          <a:stretch/>
        </p:blipFill>
        <p:spPr>
          <a:xfrm>
            <a:off x="2406625" y="1175700"/>
            <a:ext cx="4875821" cy="365717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0" name="Shape 80"/>
        <p:cNvGrpSpPr/>
        <p:nvPr/>
      </p:nvGrpSpPr>
      <p:grpSpPr>
        <a:xfrm>
          <a:off x="0" y="0"/>
          <a:ext cx="0" cy="0"/>
          <a:chOff x="0" y="0"/>
          <a:chExt cx="0" cy="0"/>
        </a:xfrm>
      </p:grpSpPr>
      <p:pic>
        <p:nvPicPr>
          <p:cNvPr id="81" name="Google Shape;81;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2" name="Google Shape;82;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3" name="Google Shape;83;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4" name="Google Shape;84;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8" name="Shape 88"/>
        <p:cNvGrpSpPr/>
        <p:nvPr/>
      </p:nvGrpSpPr>
      <p:grpSpPr>
        <a:xfrm>
          <a:off x="0" y="0"/>
          <a:ext cx="0" cy="0"/>
          <a:chOff x="0" y="0"/>
          <a:chExt cx="0" cy="0"/>
        </a:xfrm>
      </p:grpSpPr>
      <p:pic>
        <p:nvPicPr>
          <p:cNvPr id="89" name="Google Shape;89;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0" name="Google Shape;90;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1" name="Google Shape;91;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2" name="Google Shape;92;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3" name="Google Shape;93;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18"/>
          <p:cNvPicPr preferRelativeResize="0"/>
          <p:nvPr/>
        </p:nvPicPr>
        <p:blipFill>
          <a:blip r:embed="rId3">
            <a:alphaModFix/>
          </a:blip>
          <a:stretch>
            <a:fillRect/>
          </a:stretch>
        </p:blipFill>
        <p:spPr>
          <a:xfrm>
            <a:off x="-240575" y="0"/>
            <a:ext cx="9625153" cy="6857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2" name="Shape 102"/>
        <p:cNvGrpSpPr/>
        <p:nvPr/>
      </p:nvGrpSpPr>
      <p:grpSpPr>
        <a:xfrm>
          <a:off x="0" y="0"/>
          <a:ext cx="0" cy="0"/>
          <a:chOff x="0" y="0"/>
          <a:chExt cx="0" cy="0"/>
        </a:xfrm>
      </p:grpSpPr>
      <p:sp>
        <p:nvSpPr>
          <p:cNvPr id="103" name="Google Shape;103;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cânta!</a:t>
            </a:r>
            <a:endParaRPr sz="2400">
              <a:solidFill>
                <a:srgbClr val="57B3F1"/>
              </a:solidFill>
              <a:latin typeface="Poppins"/>
              <a:ea typeface="Poppins"/>
              <a:cs typeface="Poppins"/>
              <a:sym typeface="Poppins"/>
            </a:endParaRPr>
          </a:p>
        </p:txBody>
      </p:sp>
      <p:sp>
        <p:nvSpPr>
          <p:cNvPr id="104" name="Google Shape;104;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5" name="Google Shape;105;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06" name="Google Shape;106;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07" name="Google Shape;107;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08" name="Google Shape;108;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09" name="Google Shape;109;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0" name="Google Shape;110;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4" name="Shape 114"/>
        <p:cNvGrpSpPr/>
        <p:nvPr/>
      </p:nvGrpSpPr>
      <p:grpSpPr>
        <a:xfrm>
          <a:off x="0" y="0"/>
          <a:ext cx="0" cy="0"/>
          <a:chOff x="0" y="0"/>
          <a:chExt cx="0" cy="0"/>
        </a:xfrm>
      </p:grpSpPr>
      <p:pic>
        <p:nvPicPr>
          <p:cNvPr id="115" name="Google Shape;115;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16" name="Google Shape;116;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17" name="Google Shape;117;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18" name="Google Shape;118;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19" name="Google Shape;119;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0" name="Google Shape;120;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pic>
        <p:nvPicPr>
          <p:cNvPr id="121" name="Google Shape;121;p20"/>
          <p:cNvPicPr preferRelativeResize="0"/>
          <p:nvPr/>
        </p:nvPicPr>
        <p:blipFill>
          <a:blip r:embed="rId6">
            <a:alphaModFix/>
          </a:blip>
          <a:stretch>
            <a:fillRect/>
          </a:stretch>
        </p:blipFill>
        <p:spPr>
          <a:xfrm>
            <a:off x="2155100" y="-74325"/>
            <a:ext cx="4833801" cy="693231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p21"/>
          <p:cNvPicPr preferRelativeResize="0"/>
          <p:nvPr/>
        </p:nvPicPr>
        <p:blipFill>
          <a:blip r:embed="rId3">
            <a:alphaModFix/>
          </a:blip>
          <a:stretch>
            <a:fillRect/>
          </a:stretch>
        </p:blipFill>
        <p:spPr>
          <a:xfrm>
            <a:off x="-283750" y="0"/>
            <a:ext cx="9711498" cy="6858001"/>
          </a:xfrm>
          <a:prstGeom prst="rect">
            <a:avLst/>
          </a:prstGeom>
          <a:noFill/>
          <a:ln>
            <a:noFill/>
          </a:ln>
        </p:spPr>
      </p:pic>
      <p:sp>
        <p:nvSpPr>
          <p:cNvPr id="127" name="Google Shape;127;p21"/>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Ce crește în grădină?</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28" name="Google Shape;128;p21"/>
          <p:cNvPicPr preferRelativeResize="0"/>
          <p:nvPr/>
        </p:nvPicPr>
        <p:blipFill>
          <a:blip r:embed="rId4">
            <a:alphaModFix/>
          </a:blip>
          <a:stretch>
            <a:fillRect/>
          </a:stretch>
        </p:blipFill>
        <p:spPr>
          <a:xfrm>
            <a:off x="2180875" y="1333850"/>
            <a:ext cx="1829732" cy="2095151"/>
          </a:xfrm>
          <a:prstGeom prst="rect">
            <a:avLst/>
          </a:prstGeom>
          <a:noFill/>
          <a:ln>
            <a:noFill/>
          </a:ln>
        </p:spPr>
      </p:pic>
      <p:pic>
        <p:nvPicPr>
          <p:cNvPr id="129" name="Google Shape;129;p21"/>
          <p:cNvPicPr preferRelativeResize="0"/>
          <p:nvPr/>
        </p:nvPicPr>
        <p:blipFill>
          <a:blip r:embed="rId5">
            <a:alphaModFix/>
          </a:blip>
          <a:stretch>
            <a:fillRect/>
          </a:stretch>
        </p:blipFill>
        <p:spPr>
          <a:xfrm>
            <a:off x="6304647" y="2163125"/>
            <a:ext cx="1550424" cy="1265876"/>
          </a:xfrm>
          <a:prstGeom prst="rect">
            <a:avLst/>
          </a:prstGeom>
          <a:noFill/>
          <a:ln>
            <a:noFill/>
          </a:ln>
        </p:spPr>
      </p:pic>
      <p:pic>
        <p:nvPicPr>
          <p:cNvPr id="130" name="Google Shape;130;p21"/>
          <p:cNvPicPr preferRelativeResize="0"/>
          <p:nvPr/>
        </p:nvPicPr>
        <p:blipFill>
          <a:blip r:embed="rId6">
            <a:alphaModFix/>
          </a:blip>
          <a:stretch>
            <a:fillRect/>
          </a:stretch>
        </p:blipFill>
        <p:spPr>
          <a:xfrm>
            <a:off x="538974" y="5328924"/>
            <a:ext cx="970050" cy="852750"/>
          </a:xfrm>
          <a:prstGeom prst="rect">
            <a:avLst/>
          </a:prstGeom>
          <a:noFill/>
          <a:ln>
            <a:noFill/>
          </a:ln>
        </p:spPr>
      </p:pic>
      <p:pic>
        <p:nvPicPr>
          <p:cNvPr id="131" name="Google Shape;131;p21"/>
          <p:cNvPicPr preferRelativeResize="0"/>
          <p:nvPr/>
        </p:nvPicPr>
        <p:blipFill>
          <a:blip r:embed="rId7">
            <a:alphaModFix/>
          </a:blip>
          <a:stretch>
            <a:fillRect/>
          </a:stretch>
        </p:blipFill>
        <p:spPr>
          <a:xfrm>
            <a:off x="7217450" y="5020652"/>
            <a:ext cx="1550425" cy="1237836"/>
          </a:xfrm>
          <a:prstGeom prst="rect">
            <a:avLst/>
          </a:prstGeom>
          <a:noFill/>
          <a:ln>
            <a:noFill/>
          </a:ln>
        </p:spPr>
      </p:pic>
      <p:pic>
        <p:nvPicPr>
          <p:cNvPr id="132" name="Google Shape;132;p21"/>
          <p:cNvPicPr preferRelativeResize="0"/>
          <p:nvPr/>
        </p:nvPicPr>
        <p:blipFill>
          <a:blip r:embed="rId8">
            <a:alphaModFix/>
          </a:blip>
          <a:stretch>
            <a:fillRect/>
          </a:stretch>
        </p:blipFill>
        <p:spPr>
          <a:xfrm rot="4869704">
            <a:off x="2780015" y="4501708"/>
            <a:ext cx="833069" cy="2198911"/>
          </a:xfrm>
          <a:prstGeom prst="rect">
            <a:avLst/>
          </a:prstGeom>
          <a:noFill/>
          <a:ln>
            <a:noFill/>
          </a:ln>
        </p:spPr>
      </p:pic>
      <p:pic>
        <p:nvPicPr>
          <p:cNvPr id="133" name="Google Shape;133;p21"/>
          <p:cNvPicPr preferRelativeResize="0"/>
          <p:nvPr/>
        </p:nvPicPr>
        <p:blipFill>
          <a:blip r:embed="rId9">
            <a:alphaModFix/>
          </a:blip>
          <a:stretch>
            <a:fillRect/>
          </a:stretch>
        </p:blipFill>
        <p:spPr>
          <a:xfrm>
            <a:off x="-267801" y="1333850"/>
            <a:ext cx="2583595" cy="2702025"/>
          </a:xfrm>
          <a:prstGeom prst="rect">
            <a:avLst/>
          </a:prstGeom>
          <a:noFill/>
          <a:ln>
            <a:noFill/>
          </a:ln>
        </p:spPr>
      </p:pic>
      <p:pic>
        <p:nvPicPr>
          <p:cNvPr id="134" name="Google Shape;134;p21"/>
          <p:cNvPicPr preferRelativeResize="0"/>
          <p:nvPr/>
        </p:nvPicPr>
        <p:blipFill>
          <a:blip r:embed="rId10">
            <a:alphaModFix/>
          </a:blip>
          <a:stretch>
            <a:fillRect/>
          </a:stretch>
        </p:blipFill>
        <p:spPr>
          <a:xfrm>
            <a:off x="8055948" y="2174078"/>
            <a:ext cx="1371800" cy="1811526"/>
          </a:xfrm>
          <a:prstGeom prst="rect">
            <a:avLst/>
          </a:prstGeom>
          <a:noFill/>
          <a:ln>
            <a:noFill/>
          </a:ln>
        </p:spPr>
      </p:pic>
      <p:pic>
        <p:nvPicPr>
          <p:cNvPr id="135" name="Google Shape;135;p21"/>
          <p:cNvPicPr preferRelativeResize="0"/>
          <p:nvPr/>
        </p:nvPicPr>
        <p:blipFill>
          <a:blip r:embed="rId11">
            <a:alphaModFix/>
          </a:blip>
          <a:stretch>
            <a:fillRect/>
          </a:stretch>
        </p:blipFill>
        <p:spPr>
          <a:xfrm>
            <a:off x="5039075" y="4457200"/>
            <a:ext cx="1677650" cy="1562775"/>
          </a:xfrm>
          <a:prstGeom prst="rect">
            <a:avLst/>
          </a:prstGeom>
          <a:noFill/>
          <a:ln>
            <a:noFill/>
          </a:ln>
        </p:spPr>
      </p:pic>
      <p:pic>
        <p:nvPicPr>
          <p:cNvPr id="136" name="Google Shape;136;p21"/>
          <p:cNvPicPr preferRelativeResize="0"/>
          <p:nvPr/>
        </p:nvPicPr>
        <p:blipFill>
          <a:blip r:embed="rId12">
            <a:alphaModFix/>
          </a:blip>
          <a:stretch>
            <a:fillRect/>
          </a:stretch>
        </p:blipFill>
        <p:spPr>
          <a:xfrm>
            <a:off x="896325" y="2606575"/>
            <a:ext cx="2479925" cy="2610650"/>
          </a:xfrm>
          <a:prstGeom prst="rect">
            <a:avLst/>
          </a:prstGeom>
          <a:noFill/>
          <a:ln>
            <a:noFill/>
          </a:ln>
        </p:spPr>
      </p:pic>
      <p:pic>
        <p:nvPicPr>
          <p:cNvPr id="137" name="Google Shape;137;p21"/>
          <p:cNvPicPr preferRelativeResize="0"/>
          <p:nvPr/>
        </p:nvPicPr>
        <p:blipFill>
          <a:blip r:embed="rId13">
            <a:alphaModFix/>
          </a:blip>
          <a:stretch>
            <a:fillRect/>
          </a:stretch>
        </p:blipFill>
        <p:spPr>
          <a:xfrm>
            <a:off x="4183700" y="1474375"/>
            <a:ext cx="1609901" cy="19546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