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y="6858000" cx="9144000"/>
  <p:notesSz cx="6858000" cy="9144000"/>
  <p:embeddedFontLst>
    <p:embeddedFont>
      <p:font typeface="Poppins"/>
      <p:regular r:id="rId25"/>
      <p:bold r:id="rId26"/>
      <p:italic r:id="rId27"/>
      <p:boldItalic r:id="rId28"/>
    </p:embeddedFont>
    <p:embeddedFont>
      <p:font typeface="Didact Gothic"/>
      <p:regular r:id="rId2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Poppins-bold.fntdata"/><Relationship Id="rId25" Type="http://schemas.openxmlformats.org/officeDocument/2006/relationships/font" Target="fonts/Poppins-regular.fntdata"/><Relationship Id="rId28" Type="http://schemas.openxmlformats.org/officeDocument/2006/relationships/font" Target="fonts/Poppins-boldItalic.fntdata"/><Relationship Id="rId27" Type="http://schemas.openxmlformats.org/officeDocument/2006/relationships/font" Target="fonts/Poppins-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DidactGothic-regular.fnt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9d2bed1008_0_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9d2bed100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Acest material este conceput</a:t>
            </a:r>
            <a:r>
              <a:rPr lang="en">
                <a:solidFill>
                  <a:schemeClr val="dk1"/>
                </a:solidFill>
              </a:rPr>
              <a:t> de Edustudio Helsinki, asociație înregistrată în Finlanda și face parte din proiectul Româna Împreună.</a:t>
            </a:r>
            <a:endParaRPr>
              <a:solidFill>
                <a:schemeClr val="dk1"/>
              </a:solidFill>
            </a:endParaRPr>
          </a:p>
          <a:p>
            <a:pPr indent="0" lvl="0" marL="0" rtl="0" algn="l">
              <a:spcBef>
                <a:spcPts val="0"/>
              </a:spcBef>
              <a:spcAft>
                <a:spcPts val="0"/>
              </a:spcAft>
              <a:buNone/>
            </a:pPr>
            <a:r>
              <a:rPr lang="en">
                <a:solidFill>
                  <a:schemeClr val="dk1"/>
                </a:solidFill>
              </a:rPr>
              <a:t>Proiectul Româna Împreună are ca scop formarea de comunități de părinți în afara României, care să se sprijine reciproc în organizarea de ateliere pentru preșcolari, în cadrul cărora să deruleze activități în limba română, inspirate din interesele copiilor. </a:t>
            </a:r>
            <a:r>
              <a:rPr lang="en">
                <a:solidFill>
                  <a:schemeClr val="dk1"/>
                </a:solidFill>
              </a:rPr>
              <a:t>Fiecare atelier tematic include o planificare și materiale imprimabile pentru desfășurarea activităților față în față, și de asemenea, un suport digital sub forma acestei prezentări, pentru a desfășura atelierul la distanță. </a:t>
            </a:r>
            <a:endParaRPr>
              <a:solidFill>
                <a:schemeClr val="dk1"/>
              </a:solidFill>
            </a:endParaRPr>
          </a:p>
          <a:p>
            <a:pPr indent="0" lvl="0" marL="0" rtl="0" algn="l">
              <a:spcBef>
                <a:spcPts val="0"/>
              </a:spcBef>
              <a:spcAft>
                <a:spcPts val="0"/>
              </a:spcAft>
              <a:buNone/>
            </a:pPr>
            <a:r>
              <a:rPr lang="en">
                <a:solidFill>
                  <a:schemeClr val="dk1"/>
                </a:solidFill>
              </a:rPr>
              <a:t>Un atelier la distanță include următoarele etape:</a:t>
            </a:r>
            <a:br>
              <a:rPr lang="en">
                <a:solidFill>
                  <a:schemeClr val="dk1"/>
                </a:solidFill>
              </a:rPr>
            </a:br>
            <a:r>
              <a:rPr lang="en">
                <a:solidFill>
                  <a:schemeClr val="dk1"/>
                </a:solidFill>
              </a:rPr>
              <a:t>1. CERCUL DE ÎNCEPUT: Prezentarea participanților. Cântecul Româna Împreună.</a:t>
            </a:r>
            <a:br>
              <a:rPr lang="en">
                <a:solidFill>
                  <a:schemeClr val="dk1"/>
                </a:solidFill>
              </a:rPr>
            </a:br>
            <a:r>
              <a:rPr lang="en">
                <a:solidFill>
                  <a:schemeClr val="dk1"/>
                </a:solidFill>
              </a:rPr>
              <a:t>2. INTRODUCEREA TEMATICII ATELIERULUI ȘI A ACTIVITĂȚILOR: Anunțarea temei atelierului. Cântece tematice (1-2).</a:t>
            </a:r>
            <a:br>
              <a:rPr lang="en">
                <a:solidFill>
                  <a:schemeClr val="dk1"/>
                </a:solidFill>
              </a:rPr>
            </a:br>
            <a:r>
              <a:rPr lang="en">
                <a:solidFill>
                  <a:schemeClr val="dk1"/>
                </a:solidFill>
              </a:rPr>
              <a:t>3. ACTIVITĂȚILE TEMATICE: Introducerea vocabularului prin diverse jocuri. Activități creative.</a:t>
            </a:r>
            <a:br>
              <a:rPr lang="en">
                <a:solidFill>
                  <a:schemeClr val="dk1"/>
                </a:solidFill>
              </a:rPr>
            </a:br>
            <a:r>
              <a:rPr lang="en">
                <a:solidFill>
                  <a:schemeClr val="dk1"/>
                </a:solidFill>
              </a:rPr>
              <a:t>4. CERCUL DE FINAL: Fiecare familie prezintă lucrarea realizată și își ia la revedere. Coordonatorul anunță data și tematica următorului atelier.</a:t>
            </a:r>
            <a:br>
              <a:rPr lang="en">
                <a:solidFill>
                  <a:schemeClr val="dk1"/>
                </a:solidFill>
              </a:rPr>
            </a:br>
            <a:r>
              <a:rPr lang="en">
                <a:solidFill>
                  <a:schemeClr val="dk1"/>
                </a:solidFill>
              </a:rPr>
              <a:t>Mult succes!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Așteptăm cu drag sugestiile voastre pe pagina proiectului!</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a8028ba800_0_1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a8028ba800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PILOT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a8028ba800_0_1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a8028ba800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DOCTOR - DOCTORIȚĂ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a8028ba800_0_2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a8028ba800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INGINER</a:t>
            </a:r>
            <a:r>
              <a:rPr lang="en"/>
              <a:t> </a:t>
            </a:r>
            <a:r>
              <a:rPr lang="en">
                <a:solidFill>
                  <a:schemeClr val="dk1"/>
                </a:solidFill>
              </a:rPr>
              <a:t>- discutați formele de masculin și feminin</a:t>
            </a:r>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a8028ba800_0_33: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a8028ba800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OM DE AFACERI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a8028ba800_0_4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a8028ba800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PROFESOR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a8028ba800_0_50: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a8028ba800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MUZICIAN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a8028ba800_0_5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a8028ba800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POMPIER </a:t>
            </a:r>
            <a:r>
              <a:rPr lang="en">
                <a:solidFill>
                  <a:schemeClr val="dk1"/>
                </a:solidFill>
              </a:rPr>
              <a:t>-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a8028ba800_0_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a8028ba800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a:t>
            </a:r>
            <a:r>
              <a:rPr lang="en">
                <a:solidFill>
                  <a:schemeClr val="dk1"/>
                </a:solidFill>
              </a:rPr>
              <a:t>Fiecare părinte își prezintă meseria în 2 minute și arată obiecte legate de profesia sa.</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a416f3fb41_0_5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a416f3fb4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4. CERCUL DE FINAL: Fiecare familie prezintă lucrarea realizată și își ia la revedere. Coordonatorul anunță data și tematica următorului atelier.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9d2bed1008_0_5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9d2bed100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9d2bed1008_0_3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9d2bed1008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Sfaturi: </a:t>
            </a:r>
            <a:r>
              <a:rPr lang="en" sz="1150">
                <a:solidFill>
                  <a:srgbClr val="050505"/>
                </a:solidFill>
                <a:highlight>
                  <a:srgbClr val="FFFFFF"/>
                </a:highlight>
              </a:rPr>
              <a:t>Dacă copilul nu a mai participat la un atelier la distanță, este posibil ca acesta să stea deoparte la prima întâlnire, observând desfășurarea atelierului, curios despre ce se întâmplă pe ecran. Încurajăm părinții să rămână în fața ecranului și să participe activ, dând un exemplu copilui și încurajându-l. Din experiența noastră, la finalul întâlnirii și copilul se va apropia de ecran și va participa la activități alături de ceilalți copii. Mult succes!</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9d2bed1008_0_9: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9d2bed1008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50">
                <a:solidFill>
                  <a:srgbClr val="050505"/>
                </a:solidFill>
                <a:highlight>
                  <a:srgbClr val="FFFFFF"/>
                </a:highlight>
              </a:rPr>
              <a:t>Sfat: Cu o săptămână înainte de data atelierului, trimiteți participanților un mesaj cu tematica atelierului și cu lista de materiale necesare. Acestea sunt în general materiale pe care familiile le au în casă. Pentru acest atelier, participanții pot pregăti pentru atelier și animalele domestice pe care le au în casă (fie că sunt din pluș, plastic, cauciuc sau confecționate din diverse materiale). De asemenea, copiii se pot îmbrăca într-un costum de animal domestic.</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73bf1f3e84_1_88: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73bf1f3e84_1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Prezentarea participanților.</a:t>
            </a:r>
            <a:br>
              <a:rPr lang="en">
                <a:solidFill>
                  <a:schemeClr val="dk1"/>
                </a:solidFill>
              </a:rPr>
            </a:br>
            <a:r>
              <a:rPr lang="en">
                <a:solidFill>
                  <a:schemeClr val="dk1"/>
                </a:solidFill>
              </a:rPr>
              <a:t>Coordonatorul invită fiecare fereastră (familie) să se prezinte pe rând. Fiecare membru al familiei își spune numele întreg și apoi toată lumea repetă numele pe silabe, bătând din palme (și adulții se prezintă!): Mara / Ma-ra!. Cu numele, participanții pot spune profesia preferată  ( Ex. Mara- magician/Ma-ra, ma-gi-cian!).</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73bf1f3e84_1_5: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73bf1f3e84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1. CERCUL DE ÎNCEPUT: Cântecul Româna Împreună.</a:t>
            </a:r>
            <a:br>
              <a:rPr lang="en">
                <a:solidFill>
                  <a:schemeClr val="dk1"/>
                </a:solidFill>
              </a:rPr>
            </a:br>
            <a:r>
              <a:rPr lang="en">
                <a:solidFill>
                  <a:schemeClr val="dk1"/>
                </a:solidFill>
              </a:rPr>
              <a:t>Cântați cântecul Româna Împreună. Dacă conexiunea de internet nu este foarte bună, fiecare familie poată păstra microfonul închis și poate cânta împreună.</a:t>
            </a:r>
            <a:endParaRPr>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73bf1f3e84_0_6: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73bf1f3e8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None/>
            </a:pPr>
            <a:r>
              <a:rPr lang="en">
                <a:solidFill>
                  <a:schemeClr val="dk1"/>
                </a:solidFill>
              </a:rPr>
              <a:t>Anunțarea temei atelierului: Ce este o profesie? Ce profesie au părinții voștri?</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a416f3fb41_0_22: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a416f3fb41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2. INTRODUCEREA TEMATICII ATELIERULUI ȘI A ACTIVITĂȚILOR: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Prezentarea activităților.</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76f1dda5c7_0_4: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76f1dda5c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2. INTRODUCEREA TEMATICII ATELIERULUI ȘI A ACTIVITĂȚILOR: Cântece tematice (1-2).</a:t>
            </a:r>
            <a:endParaRPr>
              <a:solidFill>
                <a:schemeClr val="dk1"/>
              </a:solidFill>
            </a:endParaRPr>
          </a:p>
          <a:p>
            <a:pPr indent="0" lvl="0" marL="0" rtl="0" algn="l">
              <a:spcBef>
                <a:spcPts val="0"/>
              </a:spcBef>
              <a:spcAft>
                <a:spcPts val="0"/>
              </a:spcAft>
              <a:buNone/>
            </a:pPr>
            <a:r>
              <a:rPr lang="en">
                <a:solidFill>
                  <a:schemeClr val="dk1"/>
                </a:solidFill>
              </a:rPr>
              <a:t>Puteți da share la un video Youtube cu cântecul, sau puteți încerca să cântați împreună.</a:t>
            </a:r>
            <a:endParaRPr>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76f1dda5c7_0_61:notes"/>
          <p:cNvSpPr/>
          <p:nvPr>
            <p:ph idx="2" type="sldImg"/>
          </p:nvPr>
        </p:nvSpPr>
        <p:spPr>
          <a:xfrm>
            <a:off x="1143309"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76f1dda5c7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3. ACTIVITĂȚILE TEMATICE: Fixarea vocabularului</a:t>
            </a:r>
            <a:endParaRPr>
              <a:solidFill>
                <a:schemeClr val="dk1"/>
              </a:solidFill>
            </a:endParaRPr>
          </a:p>
          <a:p>
            <a:pPr indent="0" lvl="0" marL="0" rtl="0" algn="l">
              <a:spcBef>
                <a:spcPts val="0"/>
              </a:spcBef>
              <a:spcAft>
                <a:spcPts val="0"/>
              </a:spcAft>
              <a:buNone/>
            </a:pPr>
            <a:r>
              <a:rPr lang="en">
                <a:solidFill>
                  <a:schemeClr val="dk1"/>
                </a:solidFill>
              </a:rPr>
              <a:t>BUCĂTAR - discutați formele de masculin și feminin</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992767"/>
            <a:ext cx="8520600" cy="27369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3778833"/>
            <a:ext cx="8520600" cy="10569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474833"/>
            <a:ext cx="8520600" cy="26181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4202967"/>
            <a:ext cx="8520600" cy="17343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867800"/>
            <a:ext cx="8520600" cy="11223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536633"/>
            <a:ext cx="8520600" cy="4555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536633"/>
            <a:ext cx="3999900" cy="4555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593367"/>
            <a:ext cx="8520600" cy="7635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740800"/>
            <a:ext cx="2808000" cy="1007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852800"/>
            <a:ext cx="2808000" cy="42393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600200"/>
            <a:ext cx="6367800" cy="54543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67"/>
            <a:ext cx="4572000" cy="68580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644233"/>
            <a:ext cx="4045200" cy="19764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3737433"/>
            <a:ext cx="4045200" cy="16467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965433"/>
            <a:ext cx="3837000" cy="49269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5640767"/>
            <a:ext cx="5998800" cy="8067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6217622"/>
            <a:ext cx="548700" cy="5247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593367"/>
            <a:ext cx="8520600" cy="7635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536633"/>
            <a:ext cx="8520600" cy="4555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6217622"/>
            <a:ext cx="548700" cy="5247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hyperlink" Target="http://www.romanaimpreuna.ro" TargetMode="External"/><Relationship Id="rId6" Type="http://schemas.openxmlformats.org/officeDocument/2006/relationships/image" Target="../media/image20.png"/><Relationship Id="rId7" Type="http://schemas.openxmlformats.org/officeDocument/2006/relationships/image" Target="../media/image2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2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romanaimpreuna.ro"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romanaimpreuna.ro"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hyperlink" Target="http://www.romanaimpreuna.ro"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8.png"/><Relationship Id="rId4" Type="http://schemas.openxmlformats.org/officeDocument/2006/relationships/hyperlink" Target="http://www.romanaimpreuna.ro" TargetMode="External"/><Relationship Id="rId5"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romanaimpreuna.ro"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hyperlink" Target="http://www.romanaimpreuna.ro"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png"/><Relationship Id="rId4" Type="http://schemas.openxmlformats.org/officeDocument/2006/relationships/image" Target="../media/image11.png"/><Relationship Id="rId5" Type="http://schemas.openxmlformats.org/officeDocument/2006/relationships/image" Target="../media/image25.png"/><Relationship Id="rId6"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png"/><Relationship Id="rId4" Type="http://schemas.openxmlformats.org/officeDocument/2006/relationships/hyperlink" Target="http://www.romanaimpreuna.ro"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9.png"/><Relationship Id="rId5" Type="http://schemas.openxmlformats.org/officeDocument/2006/relationships/image" Target="../media/image6.png"/><Relationship Id="rId6" Type="http://schemas.openxmlformats.org/officeDocument/2006/relationships/hyperlink" Target="http://www.romanaimpreuna.ro"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2.png"/><Relationship Id="rId4" Type="http://schemas.openxmlformats.org/officeDocument/2006/relationships/image" Target="../media/image7.png"/><Relationship Id="rId5" Type="http://schemas.openxmlformats.org/officeDocument/2006/relationships/image" Target="../media/image10.png"/><Relationship Id="rId6"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www.romanaimpreuna.ro" TargetMode="External"/><Relationship Id="rId4" Type="http://schemas.openxmlformats.org/officeDocument/2006/relationships/image" Target="../media/image23.png"/><Relationship Id="rId5"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1927525" y="5021550"/>
            <a:ext cx="5417550" cy="1364975"/>
          </a:xfrm>
          <a:prstGeom prst="rect">
            <a:avLst/>
          </a:prstGeom>
          <a:noFill/>
          <a:ln>
            <a:noFill/>
          </a:ln>
        </p:spPr>
      </p:pic>
      <p:pic>
        <p:nvPicPr>
          <p:cNvPr id="55" name="Google Shape;55;p13"/>
          <p:cNvPicPr preferRelativeResize="0"/>
          <p:nvPr/>
        </p:nvPicPr>
        <p:blipFill>
          <a:blip r:embed="rId4">
            <a:alphaModFix/>
          </a:blip>
          <a:stretch>
            <a:fillRect/>
          </a:stretch>
        </p:blipFill>
        <p:spPr>
          <a:xfrm>
            <a:off x="1023725" y="557000"/>
            <a:ext cx="7329701" cy="1364975"/>
          </a:xfrm>
          <a:prstGeom prst="rect">
            <a:avLst/>
          </a:prstGeom>
          <a:noFill/>
          <a:ln>
            <a:noFill/>
          </a:ln>
        </p:spPr>
      </p:pic>
      <p:sp>
        <p:nvSpPr>
          <p:cNvPr id="56" name="Google Shape;56;p1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pic>
        <p:nvPicPr>
          <p:cNvPr id="57" name="Google Shape;57;p13"/>
          <p:cNvPicPr preferRelativeResize="0"/>
          <p:nvPr/>
        </p:nvPicPr>
        <p:blipFill>
          <a:blip r:embed="rId6">
            <a:alphaModFix/>
          </a:blip>
          <a:stretch>
            <a:fillRect/>
          </a:stretch>
        </p:blipFill>
        <p:spPr>
          <a:xfrm>
            <a:off x="3550650" y="3153537"/>
            <a:ext cx="2171300" cy="1841400"/>
          </a:xfrm>
          <a:prstGeom prst="rect">
            <a:avLst/>
          </a:prstGeom>
          <a:noFill/>
          <a:ln>
            <a:noFill/>
          </a:ln>
        </p:spPr>
      </p:pic>
      <p:pic>
        <p:nvPicPr>
          <p:cNvPr id="58" name="Google Shape;58;p13"/>
          <p:cNvPicPr preferRelativeResize="0"/>
          <p:nvPr/>
        </p:nvPicPr>
        <p:blipFill>
          <a:blip r:embed="rId7">
            <a:alphaModFix/>
          </a:blip>
          <a:stretch>
            <a:fillRect/>
          </a:stretch>
        </p:blipFill>
        <p:spPr>
          <a:xfrm>
            <a:off x="1606638" y="1773075"/>
            <a:ext cx="5930724" cy="12677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33" name="Shape 133"/>
        <p:cNvGrpSpPr/>
        <p:nvPr/>
      </p:nvGrpSpPr>
      <p:grpSpPr>
        <a:xfrm>
          <a:off x="0" y="0"/>
          <a:ext cx="0" cy="0"/>
          <a:chOff x="0" y="0"/>
          <a:chExt cx="0" cy="0"/>
        </a:xfrm>
      </p:grpSpPr>
      <p:sp>
        <p:nvSpPr>
          <p:cNvPr id="134" name="Google Shape;134;p22"/>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35" name="Google Shape;135;p22"/>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36" name="Google Shape;136;p22"/>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37" name="Google Shape;137;p22"/>
          <p:cNvPicPr preferRelativeResize="0"/>
          <p:nvPr/>
        </p:nvPicPr>
        <p:blipFill>
          <a:blip r:embed="rId5">
            <a:alphaModFix/>
          </a:blip>
          <a:stretch>
            <a:fillRect/>
          </a:stretch>
        </p:blipFill>
        <p:spPr>
          <a:xfrm>
            <a:off x="2248963" y="1827000"/>
            <a:ext cx="5114925" cy="32289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41" name="Shape 141"/>
        <p:cNvGrpSpPr/>
        <p:nvPr/>
      </p:nvGrpSpPr>
      <p:grpSpPr>
        <a:xfrm>
          <a:off x="0" y="0"/>
          <a:ext cx="0" cy="0"/>
          <a:chOff x="0" y="0"/>
          <a:chExt cx="0" cy="0"/>
        </a:xfrm>
      </p:grpSpPr>
      <p:sp>
        <p:nvSpPr>
          <p:cNvPr id="142" name="Google Shape;142;p23"/>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43" name="Google Shape;143;p23"/>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44" name="Google Shape;144;p23"/>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45" name="Google Shape;145;p23"/>
          <p:cNvPicPr preferRelativeResize="0"/>
          <p:nvPr/>
        </p:nvPicPr>
        <p:blipFill>
          <a:blip r:embed="rId5">
            <a:alphaModFix/>
          </a:blip>
          <a:stretch>
            <a:fillRect/>
          </a:stretch>
        </p:blipFill>
        <p:spPr>
          <a:xfrm>
            <a:off x="3013350" y="1605175"/>
            <a:ext cx="3117288" cy="41730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49" name="Shape 149"/>
        <p:cNvGrpSpPr/>
        <p:nvPr/>
      </p:nvGrpSpPr>
      <p:grpSpPr>
        <a:xfrm>
          <a:off x="0" y="0"/>
          <a:ext cx="0" cy="0"/>
          <a:chOff x="0" y="0"/>
          <a:chExt cx="0" cy="0"/>
        </a:xfrm>
      </p:grpSpPr>
      <p:sp>
        <p:nvSpPr>
          <p:cNvPr id="150" name="Google Shape;150;p24"/>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51" name="Google Shape;151;p2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52" name="Google Shape;152;p24"/>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53" name="Google Shape;153;p24"/>
          <p:cNvPicPr preferRelativeResize="0"/>
          <p:nvPr/>
        </p:nvPicPr>
        <p:blipFill>
          <a:blip r:embed="rId5">
            <a:alphaModFix/>
          </a:blip>
          <a:stretch>
            <a:fillRect/>
          </a:stretch>
        </p:blipFill>
        <p:spPr>
          <a:xfrm>
            <a:off x="2231125" y="1806450"/>
            <a:ext cx="4914900" cy="3457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57" name="Shape 157"/>
        <p:cNvGrpSpPr/>
        <p:nvPr/>
      </p:nvGrpSpPr>
      <p:grpSpPr>
        <a:xfrm>
          <a:off x="0" y="0"/>
          <a:ext cx="0" cy="0"/>
          <a:chOff x="0" y="0"/>
          <a:chExt cx="0" cy="0"/>
        </a:xfrm>
      </p:grpSpPr>
      <p:sp>
        <p:nvSpPr>
          <p:cNvPr id="158" name="Google Shape;158;p2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59" name="Google Shape;159;p2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60" name="Google Shape;160;p25"/>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61" name="Google Shape;161;p25"/>
          <p:cNvPicPr preferRelativeResize="0"/>
          <p:nvPr/>
        </p:nvPicPr>
        <p:blipFill>
          <a:blip r:embed="rId5">
            <a:alphaModFix/>
          </a:blip>
          <a:stretch>
            <a:fillRect/>
          </a:stretch>
        </p:blipFill>
        <p:spPr>
          <a:xfrm>
            <a:off x="2681168" y="1618600"/>
            <a:ext cx="4014825" cy="42544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65" name="Shape 165"/>
        <p:cNvGrpSpPr/>
        <p:nvPr/>
      </p:nvGrpSpPr>
      <p:grpSpPr>
        <a:xfrm>
          <a:off x="0" y="0"/>
          <a:ext cx="0" cy="0"/>
          <a:chOff x="0" y="0"/>
          <a:chExt cx="0" cy="0"/>
        </a:xfrm>
      </p:grpSpPr>
      <p:sp>
        <p:nvSpPr>
          <p:cNvPr id="166" name="Google Shape;166;p2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67" name="Google Shape;167;p2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68" name="Google Shape;168;p26"/>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69" name="Google Shape;169;p26"/>
          <p:cNvPicPr preferRelativeResize="0"/>
          <p:nvPr/>
        </p:nvPicPr>
        <p:blipFill>
          <a:blip r:embed="rId5">
            <a:alphaModFix/>
          </a:blip>
          <a:stretch>
            <a:fillRect/>
          </a:stretch>
        </p:blipFill>
        <p:spPr>
          <a:xfrm>
            <a:off x="3024450" y="1852900"/>
            <a:ext cx="2797895" cy="3544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73" name="Shape 173"/>
        <p:cNvGrpSpPr/>
        <p:nvPr/>
      </p:nvGrpSpPr>
      <p:grpSpPr>
        <a:xfrm>
          <a:off x="0" y="0"/>
          <a:ext cx="0" cy="0"/>
          <a:chOff x="0" y="0"/>
          <a:chExt cx="0" cy="0"/>
        </a:xfrm>
      </p:grpSpPr>
      <p:sp>
        <p:nvSpPr>
          <p:cNvPr id="174" name="Google Shape;174;p27"/>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75" name="Google Shape;175;p27"/>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76" name="Google Shape;176;p27"/>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77" name="Google Shape;177;p27"/>
          <p:cNvPicPr preferRelativeResize="0"/>
          <p:nvPr/>
        </p:nvPicPr>
        <p:blipFill>
          <a:blip r:embed="rId5">
            <a:alphaModFix/>
          </a:blip>
          <a:stretch>
            <a:fillRect/>
          </a:stretch>
        </p:blipFill>
        <p:spPr>
          <a:xfrm>
            <a:off x="1740588" y="1462088"/>
            <a:ext cx="5895975" cy="39338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81" name="Shape 181"/>
        <p:cNvGrpSpPr/>
        <p:nvPr/>
      </p:nvGrpSpPr>
      <p:grpSpPr>
        <a:xfrm>
          <a:off x="0" y="0"/>
          <a:ext cx="0" cy="0"/>
          <a:chOff x="0" y="0"/>
          <a:chExt cx="0" cy="0"/>
        </a:xfrm>
      </p:grpSpPr>
      <p:sp>
        <p:nvSpPr>
          <p:cNvPr id="182" name="Google Shape;182;p28"/>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r>
              <a:rPr lang="en" sz="2400">
                <a:solidFill>
                  <a:srgbClr val="008DD2"/>
                </a:solidFill>
                <a:latin typeface="Poppins"/>
                <a:ea typeface="Poppins"/>
                <a:cs typeface="Poppins"/>
                <a:sym typeface="Poppins"/>
              </a:rPr>
              <a:t>profesia</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83" name="Google Shape;183;p2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84" name="Google Shape;184;p28"/>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85" name="Google Shape;185;p28"/>
          <p:cNvPicPr preferRelativeResize="0"/>
          <p:nvPr/>
        </p:nvPicPr>
        <p:blipFill>
          <a:blip r:embed="rId5">
            <a:alphaModFix/>
          </a:blip>
          <a:stretch>
            <a:fillRect/>
          </a:stretch>
        </p:blipFill>
        <p:spPr>
          <a:xfrm>
            <a:off x="2827300" y="1200237"/>
            <a:ext cx="4622314" cy="448248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89" name="Shape 189"/>
        <p:cNvGrpSpPr/>
        <p:nvPr/>
      </p:nvGrpSpPr>
      <p:grpSpPr>
        <a:xfrm>
          <a:off x="0" y="0"/>
          <a:ext cx="0" cy="0"/>
          <a:chOff x="0" y="0"/>
          <a:chExt cx="0" cy="0"/>
        </a:xfrm>
      </p:grpSpPr>
      <p:pic>
        <p:nvPicPr>
          <p:cNvPr id="190" name="Google Shape;190;p29"/>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191" name="Google Shape;191;p29"/>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192" name="Google Shape;192;p29"/>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Profesiile părinților</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Fiecare părinte își prezintă meseria în 2 minute și arată obiecte legate de profesia sa.</a:t>
            </a:r>
            <a:endParaRPr sz="24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93" name="Google Shape;193;p2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97" name="Shape 197"/>
        <p:cNvGrpSpPr/>
        <p:nvPr/>
      </p:nvGrpSpPr>
      <p:grpSpPr>
        <a:xfrm>
          <a:off x="0" y="0"/>
          <a:ext cx="0" cy="0"/>
          <a:chOff x="0" y="0"/>
          <a:chExt cx="0" cy="0"/>
        </a:xfrm>
      </p:grpSpPr>
      <p:pic>
        <p:nvPicPr>
          <p:cNvPr id="198" name="Google Shape;198;p30"/>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199" name="Google Shape;199;p30"/>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200" name="Google Shape;200;p30"/>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La revedere!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Anunțarea atelierului următor și salut.</a:t>
            </a:r>
            <a:endParaRPr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sz="24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201" name="Google Shape;201;p30"/>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205" name="Shape 205"/>
        <p:cNvGrpSpPr/>
        <p:nvPr/>
      </p:nvGrpSpPr>
      <p:grpSpPr>
        <a:xfrm>
          <a:off x="0" y="0"/>
          <a:ext cx="0" cy="0"/>
          <a:chOff x="0" y="0"/>
          <a:chExt cx="0" cy="0"/>
        </a:xfrm>
      </p:grpSpPr>
      <p:pic>
        <p:nvPicPr>
          <p:cNvPr id="206" name="Google Shape;206;p31"/>
          <p:cNvPicPr preferRelativeResize="0"/>
          <p:nvPr/>
        </p:nvPicPr>
        <p:blipFill>
          <a:blip r:embed="rId3">
            <a:alphaModFix/>
          </a:blip>
          <a:stretch>
            <a:fillRect/>
          </a:stretch>
        </p:blipFill>
        <p:spPr>
          <a:xfrm rot="-341373">
            <a:off x="257174" y="416400"/>
            <a:ext cx="4543817" cy="2007351"/>
          </a:xfrm>
          <a:prstGeom prst="rect">
            <a:avLst/>
          </a:prstGeom>
          <a:noFill/>
          <a:ln>
            <a:noFill/>
          </a:ln>
        </p:spPr>
      </p:pic>
      <p:sp>
        <p:nvSpPr>
          <p:cNvPr id="207" name="Google Shape;207;p31"/>
          <p:cNvSpPr txBox="1"/>
          <p:nvPr/>
        </p:nvSpPr>
        <p:spPr>
          <a:xfrm>
            <a:off x="879775" y="291735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6200">
                <a:solidFill>
                  <a:srgbClr val="008DD2"/>
                </a:solidFill>
                <a:latin typeface="Poppins"/>
                <a:ea typeface="Poppins"/>
                <a:cs typeface="Poppins"/>
                <a:sym typeface="Poppins"/>
              </a:rPr>
              <a:t>Mulțumim</a:t>
            </a:r>
            <a:r>
              <a:rPr b="1" lang="en" sz="6200">
                <a:solidFill>
                  <a:srgbClr val="008DD2"/>
                </a:solidFill>
                <a:latin typeface="Poppins"/>
                <a:ea typeface="Poppins"/>
                <a:cs typeface="Poppins"/>
                <a:sym typeface="Poppins"/>
              </a:rPr>
              <a:t>!</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208" name="Google Shape;208;p31"/>
          <p:cNvPicPr preferRelativeResize="0"/>
          <p:nvPr/>
        </p:nvPicPr>
        <p:blipFill>
          <a:blip r:embed="rId4">
            <a:alphaModFix/>
          </a:blip>
          <a:stretch>
            <a:fillRect/>
          </a:stretch>
        </p:blipFill>
        <p:spPr>
          <a:xfrm>
            <a:off x="2328362" y="2206136"/>
            <a:ext cx="4720426" cy="879064"/>
          </a:xfrm>
          <a:prstGeom prst="rect">
            <a:avLst/>
          </a:prstGeom>
          <a:noFill/>
          <a:ln>
            <a:noFill/>
          </a:ln>
        </p:spPr>
      </p:pic>
      <p:pic>
        <p:nvPicPr>
          <p:cNvPr id="209" name="Google Shape;209;p31"/>
          <p:cNvPicPr preferRelativeResize="0"/>
          <p:nvPr/>
        </p:nvPicPr>
        <p:blipFill>
          <a:blip r:embed="rId5">
            <a:alphaModFix/>
          </a:blip>
          <a:stretch>
            <a:fillRect/>
          </a:stretch>
        </p:blipFill>
        <p:spPr>
          <a:xfrm>
            <a:off x="1927525" y="5021550"/>
            <a:ext cx="5417550" cy="1364975"/>
          </a:xfrm>
          <a:prstGeom prst="rect">
            <a:avLst/>
          </a:prstGeom>
          <a:noFill/>
          <a:ln>
            <a:noFill/>
          </a:ln>
        </p:spPr>
      </p:pic>
      <p:sp>
        <p:nvSpPr>
          <p:cNvPr id="210" name="Google Shape;210;p3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62" name="Shape 62"/>
        <p:cNvGrpSpPr/>
        <p:nvPr/>
      </p:nvGrpSpPr>
      <p:grpSpPr>
        <a:xfrm>
          <a:off x="0" y="0"/>
          <a:ext cx="0" cy="0"/>
          <a:chOff x="0" y="0"/>
          <a:chExt cx="0" cy="0"/>
        </a:xfrm>
      </p:grpSpPr>
      <p:sp>
        <p:nvSpPr>
          <p:cNvPr id="63" name="Google Shape;63;p14"/>
          <p:cNvSpPr txBox="1"/>
          <p:nvPr/>
        </p:nvSpPr>
        <p:spPr>
          <a:xfrm>
            <a:off x="985575" y="1288350"/>
            <a:ext cx="7260300" cy="448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solidFill>
                  <a:srgbClr val="008DD2"/>
                </a:solidFill>
                <a:latin typeface="Poppins"/>
                <a:ea typeface="Poppins"/>
                <a:cs typeface="Poppins"/>
                <a:sym typeface="Poppins"/>
              </a:rPr>
              <a:t>Atelierele online Româna Împreună</a:t>
            </a:r>
            <a:r>
              <a:rPr lang="en" sz="1800">
                <a:solidFill>
                  <a:srgbClr val="008DD2"/>
                </a:solidFill>
                <a:latin typeface="Poppins"/>
                <a:ea typeface="Poppins"/>
                <a:cs typeface="Poppins"/>
                <a:sym typeface="Poppins"/>
              </a:rPr>
              <a:t> sunt un suport pentru sprijinirea limbii române pentru copiii din afara României cu vârste cuprinse între 3 - 7 ani. </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Atelierele pot fi organizate de coordonatori voluntari și familii din diaspora. Atelierele online oferă copiilor posibilitatea de a </a:t>
            </a:r>
            <a:r>
              <a:rPr lang="en" sz="1800">
                <a:solidFill>
                  <a:srgbClr val="008DD2"/>
                </a:solidFill>
                <a:latin typeface="Poppins"/>
                <a:ea typeface="Poppins"/>
                <a:cs typeface="Poppins"/>
                <a:sym typeface="Poppins"/>
              </a:rPr>
              <a:t>interacționa în limba română în funcție de nivelul lor, sprijiniți de participarea activă a adulților în învățare și de materiale create special de echipa de pedagogi a proiectului. Durata recomandată a unui atelier este de 45 de minute.</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Câteva </a:t>
            </a:r>
            <a:r>
              <a:rPr b="1" lang="en" sz="1800">
                <a:solidFill>
                  <a:srgbClr val="008DD2"/>
                </a:solidFill>
                <a:latin typeface="Poppins"/>
                <a:ea typeface="Poppins"/>
                <a:cs typeface="Poppins"/>
                <a:sym typeface="Poppins"/>
              </a:rPr>
              <a:t>reguli pentru buna desfășurare a atelierului</a:t>
            </a:r>
            <a:r>
              <a:rPr lang="en" sz="1800">
                <a:solidFill>
                  <a:srgbClr val="008DD2"/>
                </a:solidFill>
                <a:latin typeface="Poppins"/>
                <a:ea typeface="Poppins"/>
                <a:cs typeface="Poppins"/>
                <a:sym typeface="Poppins"/>
              </a:rPr>
              <a:t>:</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participă împreună.</a:t>
            </a:r>
            <a:endParaRPr sz="1800">
              <a:solidFill>
                <a:srgbClr val="008DD2"/>
              </a:solidFill>
              <a:latin typeface="Poppins"/>
              <a:ea typeface="Poppins"/>
              <a:cs typeface="Poppins"/>
              <a:sym typeface="Poppins"/>
            </a:endParaRPr>
          </a:p>
          <a:p>
            <a:pPr indent="-342900" lvl="0" marL="457200" rtl="0" algn="l">
              <a:spcBef>
                <a:spcPts val="0"/>
              </a:spcBef>
              <a:spcAft>
                <a:spcPts val="0"/>
              </a:spcAft>
              <a:buClr>
                <a:srgbClr val="008DD2"/>
              </a:buClr>
              <a:buSzPts val="1800"/>
              <a:buFont typeface="Poppins"/>
              <a:buChar char="●"/>
            </a:pPr>
            <a:r>
              <a:rPr lang="en" sz="1800">
                <a:solidFill>
                  <a:srgbClr val="008DD2"/>
                </a:solidFill>
                <a:latin typeface="Poppins"/>
                <a:ea typeface="Poppins"/>
                <a:cs typeface="Poppins"/>
                <a:sym typeface="Poppins"/>
              </a:rPr>
              <a:t>Fiecare familie ține microfonul pe mute, coordonatorul dând cuvântul pe rând participanților. </a:t>
            </a:r>
            <a:endParaRPr sz="18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a:p>
            <a:pPr indent="0" lvl="0" marL="0" rtl="0" algn="l">
              <a:spcBef>
                <a:spcPts val="0"/>
              </a:spcBef>
              <a:spcAft>
                <a:spcPts val="0"/>
              </a:spcAft>
              <a:buNone/>
            </a:pPr>
            <a:r>
              <a:rPr lang="en" sz="1800">
                <a:solidFill>
                  <a:srgbClr val="008DD2"/>
                </a:solidFill>
                <a:latin typeface="Poppins"/>
                <a:ea typeface="Poppins"/>
                <a:cs typeface="Poppins"/>
                <a:sym typeface="Poppins"/>
              </a:rPr>
              <a:t>Echipa Edustudio Helsinki vă dorește distracție plăcută!</a:t>
            </a:r>
            <a:endParaRPr sz="1800">
              <a:solidFill>
                <a:srgbClr val="008DD2"/>
              </a:solidFill>
              <a:latin typeface="Poppins"/>
              <a:ea typeface="Poppins"/>
              <a:cs typeface="Poppins"/>
              <a:sym typeface="Poppins"/>
            </a:endParaRPr>
          </a:p>
          <a:p>
            <a:pPr indent="0" lvl="0" marL="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64" name="Google Shape;64;p14"/>
          <p:cNvSpPr txBox="1"/>
          <p:nvPr/>
        </p:nvSpPr>
        <p:spPr>
          <a:xfrm>
            <a:off x="666750" y="0"/>
            <a:ext cx="79485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Despre atelierele online</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Introducere și reguli</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65" name="Google Shape;65;p14"/>
          <p:cNvPicPr preferRelativeResize="0"/>
          <p:nvPr/>
        </p:nvPicPr>
        <p:blipFill>
          <a:blip r:embed="rId3">
            <a:alphaModFix/>
          </a:blip>
          <a:stretch>
            <a:fillRect/>
          </a:stretch>
        </p:blipFill>
        <p:spPr>
          <a:xfrm>
            <a:off x="7249825" y="4177400"/>
            <a:ext cx="707550" cy="707600"/>
          </a:xfrm>
          <a:prstGeom prst="rect">
            <a:avLst/>
          </a:prstGeom>
          <a:noFill/>
          <a:ln>
            <a:noFill/>
          </a:ln>
        </p:spPr>
      </p:pic>
      <p:sp>
        <p:nvSpPr>
          <p:cNvPr id="66" name="Google Shape;66;p14"/>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pic>
        <p:nvPicPr>
          <p:cNvPr id="67" name="Google Shape;67;p14"/>
          <p:cNvPicPr preferRelativeResize="0"/>
          <p:nvPr/>
        </p:nvPicPr>
        <p:blipFill>
          <a:blip r:embed="rId5">
            <a:alphaModFix/>
          </a:blip>
          <a:stretch>
            <a:fillRect/>
          </a:stretch>
        </p:blipFill>
        <p:spPr>
          <a:xfrm>
            <a:off x="910875" y="128995"/>
            <a:ext cx="902424" cy="7653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71" name="Shape 71"/>
        <p:cNvGrpSpPr/>
        <p:nvPr/>
      </p:nvGrpSpPr>
      <p:grpSpPr>
        <a:xfrm>
          <a:off x="0" y="0"/>
          <a:ext cx="0" cy="0"/>
          <a:chOff x="0" y="0"/>
          <a:chExt cx="0" cy="0"/>
        </a:xfrm>
      </p:grpSpPr>
      <p:sp>
        <p:nvSpPr>
          <p:cNvPr id="72" name="Google Shape;72;p15"/>
          <p:cNvSpPr txBox="1"/>
          <p:nvPr/>
        </p:nvSpPr>
        <p:spPr>
          <a:xfrm>
            <a:off x="5293525" y="5690000"/>
            <a:ext cx="1918200" cy="589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792950" y="4800600"/>
            <a:ext cx="7565100" cy="16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a:solidFill>
                <a:srgbClr val="008DD2"/>
              </a:solidFill>
              <a:latin typeface="Didact Gothic"/>
              <a:ea typeface="Didact Gothic"/>
              <a:cs typeface="Didact Gothic"/>
              <a:sym typeface="Didact Gothic"/>
            </a:endParaRPr>
          </a:p>
        </p:txBody>
      </p:sp>
      <p:sp>
        <p:nvSpPr>
          <p:cNvPr id="74" name="Google Shape;74;p15"/>
          <p:cNvSpPr txBox="1"/>
          <p:nvPr/>
        </p:nvSpPr>
        <p:spPr>
          <a:xfrm>
            <a:off x="2807075" y="2138250"/>
            <a:ext cx="3998700" cy="15474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rgbClr val="008DD2"/>
              </a:buClr>
              <a:buSzPts val="2000"/>
              <a:buFont typeface="Poppins"/>
              <a:buChar char="★"/>
            </a:pPr>
            <a:r>
              <a:rPr lang="en" sz="2000">
                <a:solidFill>
                  <a:srgbClr val="008DD2"/>
                </a:solidFill>
                <a:latin typeface="Poppins"/>
                <a:ea typeface="Poppins"/>
                <a:cs typeface="Poppins"/>
                <a:sym typeface="Poppins"/>
              </a:rPr>
              <a:t>Obiecte care țin de profesia părinților</a:t>
            </a:r>
            <a:endParaRPr sz="2000">
              <a:solidFill>
                <a:srgbClr val="008DD2"/>
              </a:solidFill>
              <a:latin typeface="Poppins"/>
              <a:ea typeface="Poppins"/>
              <a:cs typeface="Poppins"/>
              <a:sym typeface="Poppins"/>
            </a:endParaRPr>
          </a:p>
          <a:p>
            <a:pPr indent="0" lvl="0" marL="0" rtl="0" algn="l">
              <a:spcBef>
                <a:spcPts val="0"/>
              </a:spcBef>
              <a:spcAft>
                <a:spcPts val="0"/>
              </a:spcAft>
              <a:buNone/>
            </a:pPr>
            <a:r>
              <a:t/>
            </a:r>
            <a:endParaRPr sz="2000">
              <a:solidFill>
                <a:srgbClr val="008DD2"/>
              </a:solidFill>
              <a:latin typeface="Poppins"/>
              <a:ea typeface="Poppins"/>
              <a:cs typeface="Poppins"/>
              <a:sym typeface="Poppins"/>
            </a:endParaRPr>
          </a:p>
          <a:p>
            <a:pPr indent="0" lvl="0" marL="457200" rtl="0" algn="l">
              <a:spcBef>
                <a:spcPts val="0"/>
              </a:spcBef>
              <a:spcAft>
                <a:spcPts val="0"/>
              </a:spcAft>
              <a:buNone/>
            </a:pPr>
            <a:r>
              <a:t/>
            </a:r>
            <a:endParaRPr sz="1800">
              <a:solidFill>
                <a:srgbClr val="008DD2"/>
              </a:solidFill>
              <a:latin typeface="Poppins"/>
              <a:ea typeface="Poppins"/>
              <a:cs typeface="Poppins"/>
              <a:sym typeface="Poppins"/>
            </a:endParaRPr>
          </a:p>
        </p:txBody>
      </p:sp>
      <p:sp>
        <p:nvSpPr>
          <p:cNvPr id="75" name="Google Shape;75;p15"/>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Ce să pregătiți?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b="1" lang="en" sz="2400">
                <a:solidFill>
                  <a:srgbClr val="008DD2"/>
                </a:solidFill>
                <a:latin typeface="Poppins"/>
                <a:ea typeface="Poppins"/>
                <a:cs typeface="Poppins"/>
                <a:sym typeface="Poppins"/>
              </a:rPr>
              <a:t>Pregătește pentru acest atelier:</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76" name="Google Shape;76;p15"/>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0" name="Shape 80"/>
        <p:cNvGrpSpPr/>
        <p:nvPr/>
      </p:nvGrpSpPr>
      <p:grpSpPr>
        <a:xfrm>
          <a:off x="0" y="0"/>
          <a:ext cx="0" cy="0"/>
          <a:chOff x="0" y="0"/>
          <a:chExt cx="0" cy="0"/>
        </a:xfrm>
      </p:grpSpPr>
      <p:pic>
        <p:nvPicPr>
          <p:cNvPr id="81" name="Google Shape;81;p16"/>
          <p:cNvPicPr preferRelativeResize="0"/>
          <p:nvPr/>
        </p:nvPicPr>
        <p:blipFill>
          <a:blip r:embed="rId3">
            <a:alphaModFix/>
          </a:blip>
          <a:stretch>
            <a:fillRect/>
          </a:stretch>
        </p:blipFill>
        <p:spPr>
          <a:xfrm rot="-341373">
            <a:off x="76199" y="1046250"/>
            <a:ext cx="4543817" cy="2007351"/>
          </a:xfrm>
          <a:prstGeom prst="rect">
            <a:avLst/>
          </a:prstGeom>
          <a:noFill/>
          <a:ln>
            <a:noFill/>
          </a:ln>
        </p:spPr>
      </p:pic>
      <p:pic>
        <p:nvPicPr>
          <p:cNvPr id="82" name="Google Shape;82;p16"/>
          <p:cNvPicPr preferRelativeResize="0"/>
          <p:nvPr/>
        </p:nvPicPr>
        <p:blipFill>
          <a:blip r:embed="rId4">
            <a:alphaModFix/>
          </a:blip>
          <a:stretch>
            <a:fillRect/>
          </a:stretch>
        </p:blipFill>
        <p:spPr>
          <a:xfrm>
            <a:off x="948000" y="2083650"/>
            <a:ext cx="7248009" cy="4774926"/>
          </a:xfrm>
          <a:prstGeom prst="rect">
            <a:avLst/>
          </a:prstGeom>
          <a:noFill/>
          <a:ln>
            <a:noFill/>
          </a:ln>
        </p:spPr>
      </p:pic>
      <p:sp>
        <p:nvSpPr>
          <p:cNvPr id="83" name="Google Shape;83;p16"/>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Bine ați venit!</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Salut și nume. Fiecare fereastră se prezintă.</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84" name="Google Shape;84;p16"/>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5">
                  <a:extLst>
                    <a:ext uri="{A12FA001-AC4F-418D-AE19-62706E023703}">
                      <ahyp:hlinkClr val="tx"/>
                    </a:ext>
                  </a:extLst>
                </a:hlinkClick>
              </a:rPr>
              <a:t>www.romanaimpreuna.ro</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88" name="Shape 88"/>
        <p:cNvGrpSpPr/>
        <p:nvPr/>
      </p:nvGrpSpPr>
      <p:grpSpPr>
        <a:xfrm>
          <a:off x="0" y="0"/>
          <a:ext cx="0" cy="0"/>
          <a:chOff x="0" y="0"/>
          <a:chExt cx="0" cy="0"/>
        </a:xfrm>
      </p:grpSpPr>
      <p:pic>
        <p:nvPicPr>
          <p:cNvPr id="89" name="Google Shape;89;p17"/>
          <p:cNvPicPr preferRelativeResize="0"/>
          <p:nvPr/>
        </p:nvPicPr>
        <p:blipFill>
          <a:blip r:embed="rId3">
            <a:alphaModFix/>
          </a:blip>
          <a:stretch>
            <a:fillRect/>
          </a:stretch>
        </p:blipFill>
        <p:spPr>
          <a:xfrm rot="-682330">
            <a:off x="7298668" y="1918750"/>
            <a:ext cx="975325" cy="1383500"/>
          </a:xfrm>
          <a:prstGeom prst="rect">
            <a:avLst/>
          </a:prstGeom>
          <a:noFill/>
          <a:ln>
            <a:noFill/>
          </a:ln>
        </p:spPr>
      </p:pic>
      <p:pic>
        <p:nvPicPr>
          <p:cNvPr id="90" name="Google Shape;90;p17"/>
          <p:cNvPicPr preferRelativeResize="0"/>
          <p:nvPr/>
        </p:nvPicPr>
        <p:blipFill>
          <a:blip r:embed="rId4">
            <a:alphaModFix/>
          </a:blip>
          <a:stretch>
            <a:fillRect/>
          </a:stretch>
        </p:blipFill>
        <p:spPr>
          <a:xfrm rot="1787146">
            <a:off x="621927" y="5018438"/>
            <a:ext cx="994620" cy="1414572"/>
          </a:xfrm>
          <a:prstGeom prst="rect">
            <a:avLst/>
          </a:prstGeom>
          <a:noFill/>
          <a:ln>
            <a:noFill/>
          </a:ln>
        </p:spPr>
      </p:pic>
      <p:pic>
        <p:nvPicPr>
          <p:cNvPr id="91" name="Google Shape;91;p17"/>
          <p:cNvPicPr preferRelativeResize="0"/>
          <p:nvPr/>
        </p:nvPicPr>
        <p:blipFill>
          <a:blip r:embed="rId5">
            <a:alphaModFix/>
          </a:blip>
          <a:stretch>
            <a:fillRect/>
          </a:stretch>
        </p:blipFill>
        <p:spPr>
          <a:xfrm>
            <a:off x="878425" y="1431175"/>
            <a:ext cx="1093736" cy="1548650"/>
          </a:xfrm>
          <a:prstGeom prst="rect">
            <a:avLst/>
          </a:prstGeom>
          <a:noFill/>
          <a:ln>
            <a:noFill/>
          </a:ln>
        </p:spPr>
      </p:pic>
      <p:pic>
        <p:nvPicPr>
          <p:cNvPr id="92" name="Google Shape;92;p17"/>
          <p:cNvPicPr preferRelativeResize="0"/>
          <p:nvPr/>
        </p:nvPicPr>
        <p:blipFill rotWithShape="1">
          <a:blip r:embed="rId6">
            <a:alphaModFix/>
          </a:blip>
          <a:srcRect b="0" l="0" r="0" t="0"/>
          <a:stretch/>
        </p:blipFill>
        <p:spPr>
          <a:xfrm>
            <a:off x="2179713" y="0"/>
            <a:ext cx="4784563" cy="6858002"/>
          </a:xfrm>
          <a:prstGeom prst="rect">
            <a:avLst/>
          </a:prstGeom>
          <a:noFill/>
          <a:ln>
            <a:noFill/>
          </a:ln>
        </p:spPr>
      </p:pic>
      <p:pic>
        <p:nvPicPr>
          <p:cNvPr id="93" name="Google Shape;93;p17"/>
          <p:cNvPicPr preferRelativeResize="0"/>
          <p:nvPr/>
        </p:nvPicPr>
        <p:blipFill>
          <a:blip r:embed="rId5">
            <a:alphaModFix/>
          </a:blip>
          <a:stretch>
            <a:fillRect/>
          </a:stretch>
        </p:blipFill>
        <p:spPr>
          <a:xfrm>
            <a:off x="7586400" y="4399425"/>
            <a:ext cx="1093736" cy="15486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7" name="Shape 97"/>
        <p:cNvGrpSpPr/>
        <p:nvPr/>
      </p:nvGrpSpPr>
      <p:grpSpPr>
        <a:xfrm>
          <a:off x="0" y="0"/>
          <a:ext cx="0" cy="0"/>
          <a:chOff x="0" y="0"/>
          <a:chExt cx="0" cy="0"/>
        </a:xfrm>
      </p:grpSpPr>
      <p:sp>
        <p:nvSpPr>
          <p:cNvPr id="98" name="Google Shape;98;p18"/>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4">
                  <a:extLst>
                    <a:ext uri="{A12FA001-AC4F-418D-AE19-62706E023703}">
                      <ahyp:hlinkClr val="tx"/>
                    </a:ext>
                  </a:extLst>
                </a:hlinkClick>
              </a:rPr>
              <a:t>www.romanaimpreuna.ro</a:t>
            </a:r>
            <a:endParaRPr sz="18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02" name="Shape 102"/>
        <p:cNvGrpSpPr/>
        <p:nvPr/>
      </p:nvGrpSpPr>
      <p:grpSpPr>
        <a:xfrm>
          <a:off x="0" y="0"/>
          <a:ext cx="0" cy="0"/>
          <a:chOff x="0" y="0"/>
          <a:chExt cx="0" cy="0"/>
        </a:xfrm>
      </p:grpSpPr>
      <p:sp>
        <p:nvSpPr>
          <p:cNvPr id="103" name="Google Shape;103;p19"/>
          <p:cNvSpPr txBox="1"/>
          <p:nvPr/>
        </p:nvSpPr>
        <p:spPr>
          <a:xfrm>
            <a:off x="3731375" y="1755775"/>
            <a:ext cx="3524400" cy="751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ânta!</a:t>
            </a:r>
            <a:endParaRPr sz="2400">
              <a:solidFill>
                <a:srgbClr val="57B3F1"/>
              </a:solidFill>
              <a:latin typeface="Poppins"/>
              <a:ea typeface="Poppins"/>
              <a:cs typeface="Poppins"/>
              <a:sym typeface="Poppins"/>
            </a:endParaRPr>
          </a:p>
        </p:txBody>
      </p:sp>
      <p:sp>
        <p:nvSpPr>
          <p:cNvPr id="104" name="Google Shape;104;p19"/>
          <p:cNvSpPr txBox="1"/>
          <p:nvPr/>
        </p:nvSpPr>
        <p:spPr>
          <a:xfrm>
            <a:off x="985575" y="12710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600">
                <a:solidFill>
                  <a:srgbClr val="008DD2"/>
                </a:solidFill>
                <a:latin typeface="Poppins"/>
                <a:ea typeface="Poppins"/>
                <a:cs typeface="Poppins"/>
                <a:sym typeface="Poppins"/>
              </a:rPr>
              <a:t>Ce vom face azi?</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Etapele atelierului online</a:t>
            </a:r>
            <a:endParaRPr b="1" sz="36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008DD2"/>
              </a:solidFill>
              <a:latin typeface="Poppins"/>
              <a:ea typeface="Poppins"/>
              <a:cs typeface="Poppins"/>
              <a:sym typeface="Poppins"/>
            </a:endParaRPr>
          </a:p>
        </p:txBody>
      </p:sp>
      <p:sp>
        <p:nvSpPr>
          <p:cNvPr id="105" name="Google Shape;105;p19"/>
          <p:cNvSpPr txBox="1"/>
          <p:nvPr/>
        </p:nvSpPr>
        <p:spPr>
          <a:xfrm>
            <a:off x="3761675" y="3407125"/>
            <a:ext cx="3463800" cy="9684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Ne vom juca!</a:t>
            </a:r>
            <a:endParaRPr sz="2400">
              <a:solidFill>
                <a:srgbClr val="57B3F1"/>
              </a:solidFill>
              <a:latin typeface="Poppins"/>
              <a:ea typeface="Poppins"/>
              <a:cs typeface="Poppins"/>
              <a:sym typeface="Poppins"/>
            </a:endParaRPr>
          </a:p>
        </p:txBody>
      </p:sp>
      <p:sp>
        <p:nvSpPr>
          <p:cNvPr id="106" name="Google Shape;106;p19"/>
          <p:cNvSpPr txBox="1"/>
          <p:nvPr/>
        </p:nvSpPr>
        <p:spPr>
          <a:xfrm>
            <a:off x="4196800" y="5275075"/>
            <a:ext cx="2679300" cy="75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Vom </a:t>
            </a:r>
            <a:r>
              <a:rPr b="1" lang="en" sz="3600">
                <a:solidFill>
                  <a:srgbClr val="008DD2"/>
                </a:solidFill>
                <a:latin typeface="Poppins"/>
                <a:ea typeface="Poppins"/>
                <a:cs typeface="Poppins"/>
                <a:sym typeface="Poppins"/>
              </a:rPr>
              <a:t>c</a:t>
            </a:r>
            <a:r>
              <a:rPr b="1" lang="en" sz="3600">
                <a:solidFill>
                  <a:srgbClr val="008DD2"/>
                </a:solidFill>
                <a:latin typeface="Poppins"/>
                <a:ea typeface="Poppins"/>
                <a:cs typeface="Poppins"/>
                <a:sym typeface="Poppins"/>
              </a:rPr>
              <a:t>rea!</a:t>
            </a:r>
            <a:endParaRPr b="1" sz="3600">
              <a:solidFill>
                <a:srgbClr val="008DD2"/>
              </a:solidFill>
              <a:latin typeface="Poppins"/>
              <a:ea typeface="Poppins"/>
              <a:cs typeface="Poppins"/>
              <a:sym typeface="Poppins"/>
            </a:endParaRPr>
          </a:p>
          <a:p>
            <a:pPr indent="0" lvl="0" marL="0" rtl="0" algn="l">
              <a:spcBef>
                <a:spcPts val="0"/>
              </a:spcBef>
              <a:spcAft>
                <a:spcPts val="0"/>
              </a:spcAft>
              <a:buClr>
                <a:schemeClr val="dk1"/>
              </a:buClr>
              <a:buSzPts val="1100"/>
              <a:buFont typeface="Arial"/>
              <a:buNone/>
            </a:pPr>
            <a:r>
              <a:t/>
            </a:r>
            <a:endParaRPr b="1"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pic>
        <p:nvPicPr>
          <p:cNvPr id="107" name="Google Shape;107;p19"/>
          <p:cNvPicPr preferRelativeResize="0"/>
          <p:nvPr/>
        </p:nvPicPr>
        <p:blipFill>
          <a:blip r:embed="rId3">
            <a:alphaModFix/>
          </a:blip>
          <a:stretch>
            <a:fillRect/>
          </a:stretch>
        </p:blipFill>
        <p:spPr>
          <a:xfrm>
            <a:off x="2251413" y="3223650"/>
            <a:ext cx="1116780" cy="1023299"/>
          </a:xfrm>
          <a:prstGeom prst="rect">
            <a:avLst/>
          </a:prstGeom>
          <a:noFill/>
          <a:ln>
            <a:noFill/>
          </a:ln>
        </p:spPr>
      </p:pic>
      <p:pic>
        <p:nvPicPr>
          <p:cNvPr id="108" name="Google Shape;108;p19"/>
          <p:cNvPicPr preferRelativeResize="0"/>
          <p:nvPr/>
        </p:nvPicPr>
        <p:blipFill>
          <a:blip r:embed="rId4">
            <a:alphaModFix/>
          </a:blip>
          <a:stretch>
            <a:fillRect/>
          </a:stretch>
        </p:blipFill>
        <p:spPr>
          <a:xfrm>
            <a:off x="1918525" y="4375526"/>
            <a:ext cx="1843150" cy="1740250"/>
          </a:xfrm>
          <a:prstGeom prst="rect">
            <a:avLst/>
          </a:prstGeom>
          <a:noFill/>
          <a:ln>
            <a:noFill/>
          </a:ln>
        </p:spPr>
      </p:pic>
      <p:pic>
        <p:nvPicPr>
          <p:cNvPr id="109" name="Google Shape;109;p19"/>
          <p:cNvPicPr preferRelativeResize="0"/>
          <p:nvPr/>
        </p:nvPicPr>
        <p:blipFill>
          <a:blip r:embed="rId5">
            <a:alphaModFix/>
          </a:blip>
          <a:stretch>
            <a:fillRect/>
          </a:stretch>
        </p:blipFill>
        <p:spPr>
          <a:xfrm>
            <a:off x="2221413" y="1484275"/>
            <a:ext cx="1176795" cy="1023300"/>
          </a:xfrm>
          <a:prstGeom prst="rect">
            <a:avLst/>
          </a:prstGeom>
          <a:noFill/>
          <a:ln>
            <a:noFill/>
          </a:ln>
        </p:spPr>
      </p:pic>
      <p:sp>
        <p:nvSpPr>
          <p:cNvPr id="110" name="Google Shape;110;p19"/>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6">
                  <a:extLst>
                    <a:ext uri="{A12FA001-AC4F-418D-AE19-62706E023703}">
                      <ahyp:hlinkClr val="tx"/>
                    </a:ext>
                  </a:extLst>
                </a:hlinkClick>
              </a:rPr>
              <a:t>www.romanaimpreuna.ro</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14" name="Shape 114"/>
        <p:cNvGrpSpPr/>
        <p:nvPr/>
      </p:nvGrpSpPr>
      <p:grpSpPr>
        <a:xfrm>
          <a:off x="0" y="0"/>
          <a:ext cx="0" cy="0"/>
          <a:chOff x="0" y="0"/>
          <a:chExt cx="0" cy="0"/>
        </a:xfrm>
      </p:grpSpPr>
      <p:pic>
        <p:nvPicPr>
          <p:cNvPr id="115" name="Google Shape;115;p20"/>
          <p:cNvPicPr preferRelativeResize="0"/>
          <p:nvPr/>
        </p:nvPicPr>
        <p:blipFill>
          <a:blip r:embed="rId3">
            <a:alphaModFix/>
          </a:blip>
          <a:stretch>
            <a:fillRect/>
          </a:stretch>
        </p:blipFill>
        <p:spPr>
          <a:xfrm rot="-648900">
            <a:off x="858389" y="5434656"/>
            <a:ext cx="903570" cy="785736"/>
          </a:xfrm>
          <a:prstGeom prst="rect">
            <a:avLst/>
          </a:prstGeom>
          <a:noFill/>
          <a:ln>
            <a:noFill/>
          </a:ln>
        </p:spPr>
      </p:pic>
      <p:pic>
        <p:nvPicPr>
          <p:cNvPr id="116" name="Google Shape;116;p20"/>
          <p:cNvPicPr preferRelativeResize="0"/>
          <p:nvPr/>
        </p:nvPicPr>
        <p:blipFill>
          <a:blip r:embed="rId4">
            <a:alphaModFix/>
          </a:blip>
          <a:stretch>
            <a:fillRect/>
          </a:stretch>
        </p:blipFill>
        <p:spPr>
          <a:xfrm rot="-1901585">
            <a:off x="730544" y="1551151"/>
            <a:ext cx="702340" cy="842772"/>
          </a:xfrm>
          <a:prstGeom prst="rect">
            <a:avLst/>
          </a:prstGeom>
          <a:noFill/>
          <a:ln>
            <a:noFill/>
          </a:ln>
        </p:spPr>
      </p:pic>
      <p:pic>
        <p:nvPicPr>
          <p:cNvPr id="117" name="Google Shape;117;p20"/>
          <p:cNvPicPr preferRelativeResize="0"/>
          <p:nvPr/>
        </p:nvPicPr>
        <p:blipFill>
          <a:blip r:embed="rId5">
            <a:alphaModFix/>
          </a:blip>
          <a:stretch>
            <a:fillRect/>
          </a:stretch>
        </p:blipFill>
        <p:spPr>
          <a:xfrm rot="-1254728">
            <a:off x="7870888" y="5353791"/>
            <a:ext cx="641852" cy="769197"/>
          </a:xfrm>
          <a:prstGeom prst="rect">
            <a:avLst/>
          </a:prstGeom>
          <a:noFill/>
          <a:ln>
            <a:noFill/>
          </a:ln>
        </p:spPr>
      </p:pic>
      <p:pic>
        <p:nvPicPr>
          <p:cNvPr id="118" name="Google Shape;118;p20"/>
          <p:cNvPicPr preferRelativeResize="0"/>
          <p:nvPr/>
        </p:nvPicPr>
        <p:blipFill>
          <a:blip r:embed="rId4">
            <a:alphaModFix/>
          </a:blip>
          <a:stretch>
            <a:fillRect/>
          </a:stretch>
        </p:blipFill>
        <p:spPr>
          <a:xfrm rot="1200694">
            <a:off x="7963969" y="3601701"/>
            <a:ext cx="702340" cy="842773"/>
          </a:xfrm>
          <a:prstGeom prst="rect">
            <a:avLst/>
          </a:prstGeom>
          <a:noFill/>
          <a:ln>
            <a:noFill/>
          </a:ln>
        </p:spPr>
      </p:pic>
      <p:pic>
        <p:nvPicPr>
          <p:cNvPr id="119" name="Google Shape;119;p20"/>
          <p:cNvPicPr preferRelativeResize="0"/>
          <p:nvPr/>
        </p:nvPicPr>
        <p:blipFill>
          <a:blip r:embed="rId5">
            <a:alphaModFix/>
          </a:blip>
          <a:stretch>
            <a:fillRect/>
          </a:stretch>
        </p:blipFill>
        <p:spPr>
          <a:xfrm rot="-134274">
            <a:off x="851413" y="3339241"/>
            <a:ext cx="641852" cy="769198"/>
          </a:xfrm>
          <a:prstGeom prst="rect">
            <a:avLst/>
          </a:prstGeom>
          <a:noFill/>
          <a:ln>
            <a:noFill/>
          </a:ln>
        </p:spPr>
      </p:pic>
      <p:pic>
        <p:nvPicPr>
          <p:cNvPr id="120" name="Google Shape;120;p20"/>
          <p:cNvPicPr preferRelativeResize="0"/>
          <p:nvPr/>
        </p:nvPicPr>
        <p:blipFill>
          <a:blip r:embed="rId3">
            <a:alphaModFix/>
          </a:blip>
          <a:stretch>
            <a:fillRect/>
          </a:stretch>
        </p:blipFill>
        <p:spPr>
          <a:xfrm rot="-648900">
            <a:off x="7544939" y="1652056"/>
            <a:ext cx="903570" cy="785736"/>
          </a:xfrm>
          <a:prstGeom prst="rect">
            <a:avLst/>
          </a:prstGeom>
          <a:noFill/>
          <a:ln>
            <a:noFill/>
          </a:ln>
        </p:spPr>
      </p:pic>
      <p:pic>
        <p:nvPicPr>
          <p:cNvPr id="121" name="Google Shape;121;p20"/>
          <p:cNvPicPr preferRelativeResize="0"/>
          <p:nvPr/>
        </p:nvPicPr>
        <p:blipFill>
          <a:blip r:embed="rId6">
            <a:alphaModFix/>
          </a:blip>
          <a:stretch>
            <a:fillRect/>
          </a:stretch>
        </p:blipFill>
        <p:spPr>
          <a:xfrm>
            <a:off x="2180988" y="-58950"/>
            <a:ext cx="4782018" cy="685799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A2D9F7"/>
        </a:solidFill>
      </p:bgPr>
    </p:bg>
    <p:spTree>
      <p:nvGrpSpPr>
        <p:cNvPr id="125" name="Shape 125"/>
        <p:cNvGrpSpPr/>
        <p:nvPr/>
      </p:nvGrpSpPr>
      <p:grpSpPr>
        <a:xfrm>
          <a:off x="0" y="0"/>
          <a:ext cx="0" cy="0"/>
          <a:chOff x="0" y="0"/>
          <a:chExt cx="0" cy="0"/>
        </a:xfrm>
      </p:grpSpPr>
      <p:sp>
        <p:nvSpPr>
          <p:cNvPr id="126" name="Google Shape;126;p21"/>
          <p:cNvSpPr txBox="1"/>
          <p:nvPr/>
        </p:nvSpPr>
        <p:spPr>
          <a:xfrm>
            <a:off x="997625" y="0"/>
            <a:ext cx="7617600" cy="1023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3600">
                <a:solidFill>
                  <a:srgbClr val="008DD2"/>
                </a:solidFill>
                <a:latin typeface="Poppins"/>
                <a:ea typeface="Poppins"/>
                <a:cs typeface="Poppins"/>
                <a:sym typeface="Poppins"/>
              </a:rPr>
              <a:t>Să ne jucăm:</a:t>
            </a:r>
            <a:endParaRPr b="1" sz="3600">
              <a:solidFill>
                <a:srgbClr val="008DD2"/>
              </a:solidFill>
              <a:latin typeface="Poppins"/>
              <a:ea typeface="Poppins"/>
              <a:cs typeface="Poppins"/>
              <a:sym typeface="Poppins"/>
            </a:endParaRPr>
          </a:p>
          <a:p>
            <a:pPr indent="0" lvl="0" marL="0" rtl="0" algn="ctr">
              <a:spcBef>
                <a:spcPts val="0"/>
              </a:spcBef>
              <a:spcAft>
                <a:spcPts val="0"/>
              </a:spcAft>
              <a:buClr>
                <a:schemeClr val="dk1"/>
              </a:buClr>
              <a:buSzPts val="1100"/>
              <a:buFont typeface="Arial"/>
              <a:buNone/>
            </a:pPr>
            <a:r>
              <a:rPr lang="en" sz="2400">
                <a:solidFill>
                  <a:srgbClr val="008DD2"/>
                </a:solidFill>
                <a:latin typeface="Poppins"/>
                <a:ea typeface="Poppins"/>
                <a:cs typeface="Poppins"/>
                <a:sym typeface="Poppins"/>
              </a:rPr>
              <a:t>Ghicește profesia. Fă o mișcare care amintește de această profesie. </a:t>
            </a:r>
            <a:endParaRPr sz="2400">
              <a:solidFill>
                <a:srgbClr val="008DD2"/>
              </a:solidFill>
              <a:latin typeface="Poppins"/>
              <a:ea typeface="Poppins"/>
              <a:cs typeface="Poppins"/>
              <a:sym typeface="Poppins"/>
            </a:endParaRPr>
          </a:p>
          <a:p>
            <a:pPr indent="0" lvl="0" marL="0" rtl="0" algn="ctr">
              <a:spcBef>
                <a:spcPts val="0"/>
              </a:spcBef>
              <a:spcAft>
                <a:spcPts val="0"/>
              </a:spcAft>
              <a:buNone/>
            </a:pPr>
            <a:r>
              <a:t/>
            </a:r>
            <a:endParaRPr sz="2400">
              <a:solidFill>
                <a:srgbClr val="57B3F1"/>
              </a:solidFill>
              <a:latin typeface="Poppins"/>
              <a:ea typeface="Poppins"/>
              <a:cs typeface="Poppins"/>
              <a:sym typeface="Poppins"/>
            </a:endParaRPr>
          </a:p>
        </p:txBody>
      </p:sp>
      <p:sp>
        <p:nvSpPr>
          <p:cNvPr id="127" name="Google Shape;127;p21"/>
          <p:cNvSpPr txBox="1"/>
          <p:nvPr/>
        </p:nvSpPr>
        <p:spPr>
          <a:xfrm>
            <a:off x="1927525" y="6226500"/>
            <a:ext cx="5522100" cy="555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Didact Gothic"/>
                <a:ea typeface="Didact Gothic"/>
                <a:cs typeface="Didact Gothic"/>
                <a:sym typeface="Didact Gothic"/>
              </a:rPr>
              <a:t>Doar pentru uz personal sau non-comercial.         </a:t>
            </a:r>
            <a:r>
              <a:rPr b="1" lang="en" u="sng">
                <a:solidFill>
                  <a:srgbClr val="1155CC"/>
                </a:solidFill>
                <a:latin typeface="Didact Gothic"/>
                <a:ea typeface="Didact Gothic"/>
                <a:cs typeface="Didact Gothic"/>
                <a:sym typeface="Didact Gothic"/>
                <a:hlinkClick r:id="rId3">
                  <a:extLst>
                    <a:ext uri="{A12FA001-AC4F-418D-AE19-62706E023703}">
                      <ahyp:hlinkClr val="tx"/>
                    </a:ext>
                  </a:extLst>
                </a:hlinkClick>
              </a:rPr>
              <a:t>www.romanaimpreuna.ro</a:t>
            </a:r>
            <a:endParaRPr sz="1800"/>
          </a:p>
        </p:txBody>
      </p:sp>
      <p:pic>
        <p:nvPicPr>
          <p:cNvPr id="128" name="Google Shape;128;p21"/>
          <p:cNvPicPr preferRelativeResize="0"/>
          <p:nvPr/>
        </p:nvPicPr>
        <p:blipFill>
          <a:blip r:embed="rId4">
            <a:alphaModFix/>
          </a:blip>
          <a:stretch>
            <a:fillRect/>
          </a:stretch>
        </p:blipFill>
        <p:spPr>
          <a:xfrm>
            <a:off x="2580170" y="101170"/>
            <a:ext cx="606029" cy="555300"/>
          </a:xfrm>
          <a:prstGeom prst="rect">
            <a:avLst/>
          </a:prstGeom>
          <a:noFill/>
          <a:ln>
            <a:noFill/>
          </a:ln>
        </p:spPr>
      </p:pic>
      <p:pic>
        <p:nvPicPr>
          <p:cNvPr id="129" name="Google Shape;129;p21"/>
          <p:cNvPicPr preferRelativeResize="0"/>
          <p:nvPr/>
        </p:nvPicPr>
        <p:blipFill>
          <a:blip r:embed="rId5">
            <a:alphaModFix/>
          </a:blip>
          <a:stretch>
            <a:fillRect/>
          </a:stretch>
        </p:blipFill>
        <p:spPr>
          <a:xfrm>
            <a:off x="2451300" y="1688237"/>
            <a:ext cx="4474552" cy="350651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