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6858000" cx="9144000"/>
  <p:notesSz cx="6858000" cy="9144000"/>
  <p:embeddedFontLst>
    <p:embeddedFont>
      <p:font typeface="Poppins"/>
      <p:regular r:id="rId28"/>
      <p:bold r:id="rId29"/>
      <p:italic r:id="rId30"/>
      <p:boldItalic r:id="rId31"/>
    </p:embeddedFont>
    <p:embeddedFont>
      <p:font typeface="Didact Gothic"/>
      <p:regular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Poppins-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Poppins-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Poppins-boldItalic.fntdata"/><Relationship Id="rId30" Type="http://schemas.openxmlformats.org/officeDocument/2006/relationships/font" Target="fonts/Poppins-italic.fntdata"/><Relationship Id="rId11" Type="http://schemas.openxmlformats.org/officeDocument/2006/relationships/slide" Target="slides/slide6.xml"/><Relationship Id="rId10" Type="http://schemas.openxmlformats.org/officeDocument/2006/relationships/slide" Target="slides/slide5.xml"/><Relationship Id="rId32" Type="http://schemas.openxmlformats.org/officeDocument/2006/relationships/font" Target="fonts/DidactGothic-regular.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9d2bed1008_0_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9d2bed1008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Acest material este conceput</a:t>
            </a:r>
            <a:r>
              <a:rPr lang="en">
                <a:solidFill>
                  <a:schemeClr val="dk1"/>
                </a:solidFill>
              </a:rPr>
              <a:t> de Edustudio Helsinki, asociație înregistrată în Finlanda și face parte din proiectul Româna Împreună.</a:t>
            </a:r>
            <a:endParaRPr>
              <a:solidFill>
                <a:schemeClr val="dk1"/>
              </a:solidFill>
            </a:endParaRPr>
          </a:p>
          <a:p>
            <a:pPr indent="0" lvl="0" marL="0" rtl="0" algn="l">
              <a:spcBef>
                <a:spcPts val="0"/>
              </a:spcBef>
              <a:spcAft>
                <a:spcPts val="0"/>
              </a:spcAft>
              <a:buNone/>
            </a:pPr>
            <a:r>
              <a:rPr lang="en">
                <a:solidFill>
                  <a:schemeClr val="dk1"/>
                </a:solidFill>
              </a:rPr>
              <a:t>Proiectul Româna Împreună are ca scop formarea de comunități de părinți în afara României, care să se sprijine reciproc în organizarea de ateliere pentru preșcolari, în cadrul cărora să deruleze activități în limba română, inspirate din interesele copiilor. </a:t>
            </a:r>
            <a:r>
              <a:rPr lang="en">
                <a:solidFill>
                  <a:schemeClr val="dk1"/>
                </a:solidFill>
              </a:rPr>
              <a:t>Fiecare atelier tematic include o planificare și materiale imprimabile pentru desfășurarea activităților față în față, și de asemenea, un suport digital sub forma acestei prezentări, pentru a desfășura atelierul la distanță. </a:t>
            </a:r>
            <a:endParaRPr>
              <a:solidFill>
                <a:schemeClr val="dk1"/>
              </a:solidFill>
            </a:endParaRPr>
          </a:p>
          <a:p>
            <a:pPr indent="0" lvl="0" marL="0" rtl="0" algn="l">
              <a:spcBef>
                <a:spcPts val="0"/>
              </a:spcBef>
              <a:spcAft>
                <a:spcPts val="0"/>
              </a:spcAft>
              <a:buNone/>
            </a:pPr>
            <a:r>
              <a:rPr lang="en">
                <a:solidFill>
                  <a:schemeClr val="dk1"/>
                </a:solidFill>
              </a:rPr>
              <a:t>Un atelier la distanță include următoarele etape:</a:t>
            </a:r>
            <a:br>
              <a:rPr lang="en">
                <a:solidFill>
                  <a:schemeClr val="dk1"/>
                </a:solidFill>
              </a:rPr>
            </a:br>
            <a:r>
              <a:rPr lang="en">
                <a:solidFill>
                  <a:schemeClr val="dk1"/>
                </a:solidFill>
              </a:rPr>
              <a:t>1. CERCUL DE ÎNCEPUT: Prezentarea participanților. Cântecul Româna Împreună.</a:t>
            </a:r>
            <a:br>
              <a:rPr lang="en">
                <a:solidFill>
                  <a:schemeClr val="dk1"/>
                </a:solidFill>
              </a:rPr>
            </a:br>
            <a:r>
              <a:rPr lang="en">
                <a:solidFill>
                  <a:schemeClr val="dk1"/>
                </a:solidFill>
              </a:rPr>
              <a:t>2. INTRODUCEREA TEMATICII ATELIERULUI ȘI A ACTIVITĂȚILOR: Anunțarea temei atelierului. Cântece tematice (1-2).</a:t>
            </a:r>
            <a:br>
              <a:rPr lang="en">
                <a:solidFill>
                  <a:schemeClr val="dk1"/>
                </a:solidFill>
              </a:rPr>
            </a:br>
            <a:r>
              <a:rPr lang="en">
                <a:solidFill>
                  <a:schemeClr val="dk1"/>
                </a:solidFill>
              </a:rPr>
              <a:t>3. ACTIVITĂȚILE TEMATICE: Introducerea vocabularului prin diverse jocuri. Activități creative.</a:t>
            </a:r>
            <a:br>
              <a:rPr lang="en">
                <a:solidFill>
                  <a:schemeClr val="dk1"/>
                </a:solidFill>
              </a:rPr>
            </a:br>
            <a:r>
              <a:rPr lang="en">
                <a:solidFill>
                  <a:schemeClr val="dk1"/>
                </a:solidFill>
              </a:rPr>
              <a:t>4. CERCUL DE FINAL: Fiecare familie prezintă lucrarea realizată și își ia la revedere. Coordonatorul anunță data și tematica următorului atelier.</a:t>
            </a:r>
            <a:br>
              <a:rPr lang="en">
                <a:solidFill>
                  <a:schemeClr val="dk1"/>
                </a:solidFill>
              </a:rPr>
            </a:br>
            <a:r>
              <a:rPr lang="en">
                <a:solidFill>
                  <a:schemeClr val="dk1"/>
                </a:solidFill>
              </a:rPr>
              <a:t>Mult succes!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Așteptăm cu drag sugestiile voastre pe pagina proiectului!</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aff9ca2c2f_0_6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aff9ca2c2f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prin descrierea  animalului sau ghicitori:</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lup</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aff9ca2c2f_0_5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aff9ca2c2f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prin descrierea  animalului sau ghicitori:</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veveriță</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aff9ca2c2f_0_4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aff9ca2c2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prin descrierea  animalului sau ghicitori:</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căprioară</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aff9ca2c2f_0_29: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aff9ca2c2f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prin descrierea  animalului sau ghicitori:</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iepure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aff9ca2c2f_0_1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aff9ca2c2f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prin descrierea  animalului sau ghicitori:</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urs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aff9ca2c2f_0_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aff9ca2c2f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prin descrierea  animalului sau ghicitori:</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urs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73bf1f3e84_1_9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73bf1f3e84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prin descrierea  animalului sau ghicitori:</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arici</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76f1dda5c7_0_89: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76f1dda5c7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Activități creative.</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Crează-ți propria mască de animale. </a:t>
            </a:r>
            <a:br>
              <a:rPr lang="en">
                <a:solidFill>
                  <a:schemeClr val="dk1"/>
                </a:solidFill>
              </a:rPr>
            </a:br>
            <a:r>
              <a:rPr lang="en">
                <a:solidFill>
                  <a:schemeClr val="dk1"/>
                </a:solidFill>
              </a:rPr>
              <a:t>Taie farfuria după modelul dat, lipește elementele feței, colorează, atașează elasticul și masca este  gata de purtare</a:t>
            </a:r>
            <a:endParaRPr>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76f1dda5c7_0_9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76f1dda5c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Activități creative.</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Crează-ți propria mască de animale. </a:t>
            </a:r>
            <a:br>
              <a:rPr lang="en">
                <a:solidFill>
                  <a:schemeClr val="dk1"/>
                </a:solidFill>
              </a:rPr>
            </a:br>
            <a:r>
              <a:rPr lang="en">
                <a:solidFill>
                  <a:schemeClr val="dk1"/>
                </a:solidFill>
              </a:rPr>
              <a:t>Taie farfuria după modelul dat, lipește elementele feței, colorează, atașează elasticul și masca este  gata de purtare</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76f1dda5c7_0_117: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76f1dda5c7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Activități creative.</a:t>
            </a:r>
            <a:endParaRPr>
              <a:solidFill>
                <a:schemeClr val="dk1"/>
              </a:solidFill>
            </a:endParaRPr>
          </a:p>
          <a:p>
            <a:pPr indent="0" lvl="0" marL="0" rtl="0" algn="l">
              <a:spcBef>
                <a:spcPts val="0"/>
              </a:spcBef>
              <a:spcAft>
                <a:spcPts val="0"/>
              </a:spcAft>
              <a:buNone/>
            </a:pPr>
            <a:r>
              <a:rPr lang="en">
                <a:solidFill>
                  <a:schemeClr val="dk1"/>
                </a:solidFill>
              </a:rPr>
              <a:t>Crează-ți propria mască de animale. </a:t>
            </a:r>
            <a:br>
              <a:rPr lang="en">
                <a:solidFill>
                  <a:schemeClr val="dk1"/>
                </a:solidFill>
              </a:rPr>
            </a:br>
            <a:r>
              <a:rPr lang="en">
                <a:solidFill>
                  <a:schemeClr val="dk1"/>
                </a:solidFill>
              </a:rPr>
              <a:t>Taie farfuria după modelul dat, lipește elementele feței, colorează, atașează elasticul și masca este  gata de purtare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9d2bed1008_0_3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9d2bed1008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Sfaturi: </a:t>
            </a:r>
            <a:r>
              <a:rPr lang="en" sz="1150">
                <a:solidFill>
                  <a:srgbClr val="050505"/>
                </a:solidFill>
                <a:highlight>
                  <a:srgbClr val="FFFFFF"/>
                </a:highlight>
              </a:rPr>
              <a:t>Dacă copilul nu a mai participat la un atelier la distanță, este posibil ca acesta să stea deoparte la prima întâlnire, observând desfășurarea atelierului, curios despre ce se întâmplă pe ecran. Încurajăm părinții să rămână în fața ecranului și să participe activ, dând un exemplu copilui și încurajându-l. Din experiența noastră, la finalul întâlnirii și copilul se va apropia de ecran și va participa la activități alături de ceilalți copii. Mult succes!</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76f1dda5c7_0_12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76f1dda5c7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Activități creative.</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Crează-ți propria mască de animale. </a:t>
            </a:r>
            <a:br>
              <a:rPr lang="en">
                <a:solidFill>
                  <a:schemeClr val="dk1"/>
                </a:solidFill>
              </a:rPr>
            </a:br>
            <a:r>
              <a:rPr lang="en">
                <a:solidFill>
                  <a:schemeClr val="dk1"/>
                </a:solidFill>
              </a:rPr>
              <a:t>Taie farfuria după modelul dat, lipește elementele feței, colorează, atașează elasticul și masca este  gata de purtare</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a416f3fb41_0_5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a416f3fb41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4. CERCUL DE FINAL: Fiecare familie prezintă lucrarea realizată și își ia la revedere. Coordonatorul anunță data și tematica următorului atelier.</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9d2bed1008_0_5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9d2bed1008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9d2bed1008_0_9: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9d2bed1008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50">
                <a:solidFill>
                  <a:srgbClr val="050505"/>
                </a:solidFill>
                <a:highlight>
                  <a:srgbClr val="FFFFFF"/>
                </a:highlight>
              </a:rPr>
              <a:t>Sfat: Cu o săptămână înainte de data atelierului, trimiteți participanților un mesaj cu tematica atelierului și cu lista de materiale necesare. Acestea sunt în general materiale pe care familiile le au în casă. Pentru acest atelier, participanții pot pregăti pentru atelier și animalele domestice pe care le au în casă (fie că sunt din pluș, plastic, cauciuc sau confecționate din diverse materiale). De asemenea, copiii se pot îmbrăca într-un costum de animal domestic.</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73bf1f3e84_1_8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73bf1f3e84_1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1. CERCUL DE ÎNCEPUT: Prezentarea participanților.</a:t>
            </a:r>
            <a:br>
              <a:rPr lang="en">
                <a:solidFill>
                  <a:schemeClr val="dk1"/>
                </a:solidFill>
              </a:rPr>
            </a:br>
            <a:r>
              <a:rPr lang="en">
                <a:solidFill>
                  <a:schemeClr val="dk1"/>
                </a:solidFill>
              </a:rPr>
              <a:t>Coordonatorul invită fiecare fereastră (familie) să se prezinte pe rând. Fiecare membru al familiei își spune numele întreg și apoi toată lumea repetă numele pe silabe, bătând din palme (și adulții se prezintă!): Mara / Ma-ra!. Cu numele, participanții pot spune animalul sau pasărea domestică preferată  ( Ex. Mara- rață/Ma-ra, ra-ță!).</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73bf1f3e84_1_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73bf1f3e84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1. CERCUL DE ÎNCEPUT: Cântecul Româna Împreună.</a:t>
            </a:r>
            <a:br>
              <a:rPr lang="en">
                <a:solidFill>
                  <a:schemeClr val="dk1"/>
                </a:solidFill>
              </a:rPr>
            </a:br>
            <a:r>
              <a:rPr lang="en">
                <a:solidFill>
                  <a:schemeClr val="dk1"/>
                </a:solidFill>
              </a:rPr>
              <a:t>Cântați cântecul Româna Împreună. Dacă conexiunea de internet nu este foarte bună, fiecare familie poată păstra microfonul închis și poate cânta împreună.</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73bf1f3e84_0_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73bf1f3e8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None/>
            </a:pPr>
            <a:r>
              <a:rPr lang="en">
                <a:solidFill>
                  <a:schemeClr val="dk1"/>
                </a:solidFill>
              </a:rPr>
              <a:t>Anunțarea temei atelierului: Animalele domestice. Sugestii de introducere a temei: Ce este o fermă? Voi ați vizitat vreodată o fermă? Ce animale trăiesc acolo? Ce fel de păsări trăiesc acolo? De ce cresc fermierii animale? Pentru introducerea temei se pot folosi și jetoanele cu ghicitori.</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a416f3fb41_0_2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a416f3fb41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Prezentarea activităților.</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76f1dda5c7_0_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76f1dda5c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2. INTRODUCEREA TEMATICII ATELIERULUI ȘI A ACTIVITĂȚILOR: Cântece tematice (1-2).</a:t>
            </a:r>
            <a:endParaRPr>
              <a:solidFill>
                <a:schemeClr val="dk1"/>
              </a:solidFill>
            </a:endParaRPr>
          </a:p>
          <a:p>
            <a:pPr indent="0" lvl="0" marL="0" rtl="0" algn="l">
              <a:spcBef>
                <a:spcPts val="0"/>
              </a:spcBef>
              <a:spcAft>
                <a:spcPts val="0"/>
              </a:spcAft>
              <a:buNone/>
            </a:pPr>
            <a:r>
              <a:rPr lang="en">
                <a:solidFill>
                  <a:schemeClr val="dk1"/>
                </a:solidFill>
              </a:rPr>
              <a:t>Puteți da share la un video Youtube cu cântecul, sau puteți încerca să cântați împreună.</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aff9ca2c2f_0_7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aff9ca2c2f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prin descrierea  animalului sau ghicitori:</a:t>
            </a:r>
            <a:endParaRPr>
              <a:solidFill>
                <a:schemeClr val="dk1"/>
              </a:solidFill>
            </a:endParaRPr>
          </a:p>
          <a:p>
            <a:pPr indent="0" lvl="0" marL="0" rtl="0" algn="l">
              <a:spcBef>
                <a:spcPts val="0"/>
              </a:spcBef>
              <a:spcAft>
                <a:spcPts val="0"/>
              </a:spcAft>
              <a:buNone/>
            </a:pPr>
            <a:r>
              <a:rPr lang="en">
                <a:solidFill>
                  <a:schemeClr val="dk1"/>
                </a:solidFill>
              </a:rPr>
              <a:t>vulpe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hyperlink" Target="http://www.romanaimpreuna.ro" TargetMode="External"/><Relationship Id="rId6" Type="http://schemas.openxmlformats.org/officeDocument/2006/relationships/image" Target="../media/image14.png"/><Relationship Id="rId7"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4.png"/><Relationship Id="rId4" Type="http://schemas.openxmlformats.org/officeDocument/2006/relationships/hyperlink" Target="http://www.romanaimpreuna.ro" TargetMode="External"/><Relationship Id="rId5" Type="http://schemas.openxmlformats.org/officeDocument/2006/relationships/image" Target="../media/image18.png"/><Relationship Id="rId6"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4.png"/><Relationship Id="rId4" Type="http://schemas.openxmlformats.org/officeDocument/2006/relationships/hyperlink" Target="http://www.romanaimpreuna.ro" TargetMode="External"/><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4.png"/><Relationship Id="rId4" Type="http://schemas.openxmlformats.org/officeDocument/2006/relationships/hyperlink" Target="http://www.romanaimpreuna.ro" TargetMode="External"/><Relationship Id="rId5" Type="http://schemas.openxmlformats.org/officeDocument/2006/relationships/image" Target="../media/image18.png"/><Relationship Id="rId6" Type="http://schemas.openxmlformats.org/officeDocument/2006/relationships/image" Target="../media/image21.png"/><Relationship Id="rId7" Type="http://schemas.openxmlformats.org/officeDocument/2006/relationships/image" Target="../media/image19.png"/><Relationship Id="rId8"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4.png"/><Relationship Id="rId4" Type="http://schemas.openxmlformats.org/officeDocument/2006/relationships/image" Target="../media/image22.png"/><Relationship Id="rId9" Type="http://schemas.openxmlformats.org/officeDocument/2006/relationships/image" Target="../media/image20.png"/><Relationship Id="rId5" Type="http://schemas.openxmlformats.org/officeDocument/2006/relationships/hyperlink" Target="http://www.romanaimpreuna.ro" TargetMode="External"/><Relationship Id="rId6" Type="http://schemas.openxmlformats.org/officeDocument/2006/relationships/image" Target="../media/image18.png"/><Relationship Id="rId7" Type="http://schemas.openxmlformats.org/officeDocument/2006/relationships/image" Target="../media/image21.png"/><Relationship Id="rId8"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4.png"/><Relationship Id="rId4" Type="http://schemas.openxmlformats.org/officeDocument/2006/relationships/image" Target="../media/image22.png"/><Relationship Id="rId10" Type="http://schemas.openxmlformats.org/officeDocument/2006/relationships/image" Target="../media/image20.png"/><Relationship Id="rId9" Type="http://schemas.openxmlformats.org/officeDocument/2006/relationships/image" Target="../media/image19.png"/><Relationship Id="rId5" Type="http://schemas.openxmlformats.org/officeDocument/2006/relationships/hyperlink" Target="http://www.romanaimpreuna.ro" TargetMode="External"/><Relationship Id="rId6" Type="http://schemas.openxmlformats.org/officeDocument/2006/relationships/image" Target="../media/image18.png"/><Relationship Id="rId7" Type="http://schemas.openxmlformats.org/officeDocument/2006/relationships/image" Target="../media/image21.png"/><Relationship Id="rId8"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4.png"/><Relationship Id="rId4" Type="http://schemas.openxmlformats.org/officeDocument/2006/relationships/image" Target="../media/image22.png"/><Relationship Id="rId11" Type="http://schemas.openxmlformats.org/officeDocument/2006/relationships/image" Target="../media/image20.png"/><Relationship Id="rId10" Type="http://schemas.openxmlformats.org/officeDocument/2006/relationships/image" Target="../media/image19.png"/><Relationship Id="rId9" Type="http://schemas.openxmlformats.org/officeDocument/2006/relationships/image" Target="../media/image25.png"/><Relationship Id="rId5" Type="http://schemas.openxmlformats.org/officeDocument/2006/relationships/hyperlink" Target="http://www.romanaimpreuna.ro" TargetMode="External"/><Relationship Id="rId6" Type="http://schemas.openxmlformats.org/officeDocument/2006/relationships/image" Target="../media/image18.png"/><Relationship Id="rId7" Type="http://schemas.openxmlformats.org/officeDocument/2006/relationships/image" Target="../media/image21.png"/><Relationship Id="rId8"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4.png"/><Relationship Id="rId4" Type="http://schemas.openxmlformats.org/officeDocument/2006/relationships/image" Target="../media/image22.png"/><Relationship Id="rId11" Type="http://schemas.openxmlformats.org/officeDocument/2006/relationships/image" Target="../media/image19.png"/><Relationship Id="rId10" Type="http://schemas.openxmlformats.org/officeDocument/2006/relationships/image" Target="../media/image25.png"/><Relationship Id="rId12" Type="http://schemas.openxmlformats.org/officeDocument/2006/relationships/image" Target="../media/image20.png"/><Relationship Id="rId9" Type="http://schemas.openxmlformats.org/officeDocument/2006/relationships/image" Target="../media/image24.png"/><Relationship Id="rId5" Type="http://schemas.openxmlformats.org/officeDocument/2006/relationships/hyperlink" Target="http://www.romanaimpreuna.ro" TargetMode="External"/><Relationship Id="rId6" Type="http://schemas.openxmlformats.org/officeDocument/2006/relationships/image" Target="../media/image18.png"/><Relationship Id="rId7" Type="http://schemas.openxmlformats.org/officeDocument/2006/relationships/image" Target="../media/image23.png"/><Relationship Id="rId8"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8.jp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3.jpg"/><Relationship Id="rId4" Type="http://schemas.openxmlformats.org/officeDocument/2006/relationships/image" Target="../media/image3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6.jpg"/><Relationship Id="rId4" Type="http://schemas.openxmlformats.org/officeDocument/2006/relationships/image" Target="../media/image29.jpg"/><Relationship Id="rId5" Type="http://schemas.openxmlformats.org/officeDocument/2006/relationships/image" Target="../media/image37.jpg"/><Relationship Id="rId6" Type="http://schemas.openxmlformats.org/officeDocument/2006/relationships/image" Target="../media/image3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hyperlink" Target="http://www.romanaimpreuna.ro" TargetMode="External"/><Relationship Id="rId5"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2.jpg"/><Relationship Id="rId4" Type="http://schemas.openxmlformats.org/officeDocument/2006/relationships/image" Target="../media/image39.jpg"/><Relationship Id="rId5" Type="http://schemas.openxmlformats.org/officeDocument/2006/relationships/image" Target="../media/image3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8.png"/><Relationship Id="rId4" Type="http://schemas.openxmlformats.org/officeDocument/2006/relationships/image" Target="../media/image13.png"/><Relationship Id="rId5" Type="http://schemas.openxmlformats.org/officeDocument/2006/relationships/hyperlink" Target="http://www.romanaimpreuna.ro"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40.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hyperlink" Target="http://www.romanaimpreuna.ro"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2.png"/><Relationship Id="rId4" Type="http://schemas.openxmlformats.org/officeDocument/2006/relationships/image" Target="../media/image41.png"/><Relationship Id="rId5" Type="http://schemas.openxmlformats.org/officeDocument/2006/relationships/hyperlink" Target="http://www.romanaimpreuna.ro"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8.png"/><Relationship Id="rId4" Type="http://schemas.openxmlformats.org/officeDocument/2006/relationships/image" Target="../media/image13.png"/><Relationship Id="rId5" Type="http://schemas.openxmlformats.org/officeDocument/2006/relationships/hyperlink" Target="http://www.romanaimpreuna.ro"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7.png"/><Relationship Id="rId4" Type="http://schemas.openxmlformats.org/officeDocument/2006/relationships/hyperlink" Target="http://www.romanaimpreuna.ro"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image" Target="../media/image8.png"/><Relationship Id="rId6" Type="http://schemas.openxmlformats.org/officeDocument/2006/relationships/hyperlink" Target="http://www.romanaimpreuna.ro"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4.png"/><Relationship Id="rId4" Type="http://schemas.openxmlformats.org/officeDocument/2006/relationships/hyperlink" Target="http://www.romanaimpreuna.ro" TargetMode="External"/><Relationship Id="rId5"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927525" y="5021550"/>
            <a:ext cx="5417550" cy="1364975"/>
          </a:xfrm>
          <a:prstGeom prst="rect">
            <a:avLst/>
          </a:prstGeom>
          <a:noFill/>
          <a:ln>
            <a:noFill/>
          </a:ln>
        </p:spPr>
      </p:pic>
      <p:pic>
        <p:nvPicPr>
          <p:cNvPr id="55" name="Google Shape;55;p13"/>
          <p:cNvPicPr preferRelativeResize="0"/>
          <p:nvPr/>
        </p:nvPicPr>
        <p:blipFill>
          <a:blip r:embed="rId4">
            <a:alphaModFix/>
          </a:blip>
          <a:stretch>
            <a:fillRect/>
          </a:stretch>
        </p:blipFill>
        <p:spPr>
          <a:xfrm>
            <a:off x="1023725" y="557000"/>
            <a:ext cx="7329701" cy="1364975"/>
          </a:xfrm>
          <a:prstGeom prst="rect">
            <a:avLst/>
          </a:prstGeom>
          <a:noFill/>
          <a:ln>
            <a:noFill/>
          </a:ln>
        </p:spPr>
      </p:pic>
      <p:sp>
        <p:nvSpPr>
          <p:cNvPr id="56" name="Google Shape;56;p1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57" name="Google Shape;57;p13"/>
          <p:cNvPicPr preferRelativeResize="0"/>
          <p:nvPr/>
        </p:nvPicPr>
        <p:blipFill>
          <a:blip r:embed="rId6">
            <a:alphaModFix/>
          </a:blip>
          <a:stretch>
            <a:fillRect/>
          </a:stretch>
        </p:blipFill>
        <p:spPr>
          <a:xfrm>
            <a:off x="3550650" y="3153537"/>
            <a:ext cx="2171300" cy="1841400"/>
          </a:xfrm>
          <a:prstGeom prst="rect">
            <a:avLst/>
          </a:prstGeom>
          <a:noFill/>
          <a:ln>
            <a:noFill/>
          </a:ln>
        </p:spPr>
      </p:pic>
      <p:pic>
        <p:nvPicPr>
          <p:cNvPr id="58" name="Google Shape;58;p13"/>
          <p:cNvPicPr preferRelativeResize="0"/>
          <p:nvPr/>
        </p:nvPicPr>
        <p:blipFill>
          <a:blip r:embed="rId7">
            <a:alphaModFix/>
          </a:blip>
          <a:stretch>
            <a:fillRect/>
          </a:stretch>
        </p:blipFill>
        <p:spPr>
          <a:xfrm>
            <a:off x="1606638" y="1773075"/>
            <a:ext cx="5930724" cy="1267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22"/>
          <p:cNvPicPr preferRelativeResize="0"/>
          <p:nvPr/>
        </p:nvPicPr>
        <p:blipFill rotWithShape="1">
          <a:blip r:embed="rId3">
            <a:alphaModFix/>
          </a:blip>
          <a:srcRect b="768" l="0" r="0" t="758"/>
          <a:stretch/>
        </p:blipFill>
        <p:spPr>
          <a:xfrm>
            <a:off x="-312450" y="0"/>
            <a:ext cx="9768906" cy="6858002"/>
          </a:xfrm>
          <a:prstGeom prst="rect">
            <a:avLst/>
          </a:prstGeom>
          <a:noFill/>
          <a:ln>
            <a:noFill/>
          </a:ln>
        </p:spPr>
      </p:pic>
      <p:sp>
        <p:nvSpPr>
          <p:cNvPr id="139" name="Google Shape;139;p22"/>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Ghicește animalele!</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40" name="Google Shape;140;p22"/>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141" name="Google Shape;141;p22"/>
          <p:cNvPicPr preferRelativeResize="0"/>
          <p:nvPr/>
        </p:nvPicPr>
        <p:blipFill>
          <a:blip r:embed="rId5">
            <a:alphaModFix/>
          </a:blip>
          <a:stretch>
            <a:fillRect/>
          </a:stretch>
        </p:blipFill>
        <p:spPr>
          <a:xfrm>
            <a:off x="2580170" y="101170"/>
            <a:ext cx="606029" cy="555300"/>
          </a:xfrm>
          <a:prstGeom prst="rect">
            <a:avLst/>
          </a:prstGeom>
          <a:noFill/>
          <a:ln>
            <a:noFill/>
          </a:ln>
        </p:spPr>
      </p:pic>
      <p:pic>
        <p:nvPicPr>
          <p:cNvPr id="142" name="Google Shape;142;p22"/>
          <p:cNvPicPr preferRelativeResize="0"/>
          <p:nvPr/>
        </p:nvPicPr>
        <p:blipFill>
          <a:blip r:embed="rId6">
            <a:alphaModFix/>
          </a:blip>
          <a:stretch>
            <a:fillRect/>
          </a:stretch>
        </p:blipFill>
        <p:spPr>
          <a:xfrm flipH="1">
            <a:off x="5674526" y="4247360"/>
            <a:ext cx="3400799" cy="252658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p23"/>
          <p:cNvPicPr preferRelativeResize="0"/>
          <p:nvPr/>
        </p:nvPicPr>
        <p:blipFill rotWithShape="1">
          <a:blip r:embed="rId3">
            <a:alphaModFix/>
          </a:blip>
          <a:srcRect b="768" l="0" r="0" t="758"/>
          <a:stretch/>
        </p:blipFill>
        <p:spPr>
          <a:xfrm>
            <a:off x="-312450" y="0"/>
            <a:ext cx="9768906" cy="6858002"/>
          </a:xfrm>
          <a:prstGeom prst="rect">
            <a:avLst/>
          </a:prstGeom>
          <a:noFill/>
          <a:ln>
            <a:noFill/>
          </a:ln>
        </p:spPr>
      </p:pic>
      <p:sp>
        <p:nvSpPr>
          <p:cNvPr id="148" name="Google Shape;148;p23"/>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Ghicește animalele!</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49" name="Google Shape;149;p2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150" name="Google Shape;150;p23"/>
          <p:cNvPicPr preferRelativeResize="0"/>
          <p:nvPr/>
        </p:nvPicPr>
        <p:blipFill>
          <a:blip r:embed="rId5">
            <a:alphaModFix/>
          </a:blip>
          <a:stretch>
            <a:fillRect/>
          </a:stretch>
        </p:blipFill>
        <p:spPr>
          <a:xfrm>
            <a:off x="2580170" y="101170"/>
            <a:ext cx="606029" cy="555300"/>
          </a:xfrm>
          <a:prstGeom prst="rect">
            <a:avLst/>
          </a:prstGeom>
          <a:noFill/>
          <a:ln>
            <a:noFill/>
          </a:ln>
        </p:spPr>
      </p:pic>
      <p:pic>
        <p:nvPicPr>
          <p:cNvPr id="151" name="Google Shape;151;p23"/>
          <p:cNvPicPr preferRelativeResize="0"/>
          <p:nvPr/>
        </p:nvPicPr>
        <p:blipFill>
          <a:blip r:embed="rId6">
            <a:alphaModFix/>
          </a:blip>
          <a:stretch>
            <a:fillRect/>
          </a:stretch>
        </p:blipFill>
        <p:spPr>
          <a:xfrm>
            <a:off x="-101700" y="2237821"/>
            <a:ext cx="2681874" cy="2183378"/>
          </a:xfrm>
          <a:prstGeom prst="rect">
            <a:avLst/>
          </a:prstGeom>
          <a:noFill/>
          <a:ln>
            <a:noFill/>
          </a:ln>
        </p:spPr>
      </p:pic>
      <p:pic>
        <p:nvPicPr>
          <p:cNvPr id="152" name="Google Shape;152;p23"/>
          <p:cNvPicPr preferRelativeResize="0"/>
          <p:nvPr/>
        </p:nvPicPr>
        <p:blipFill>
          <a:blip r:embed="rId7">
            <a:alphaModFix/>
          </a:blip>
          <a:stretch>
            <a:fillRect/>
          </a:stretch>
        </p:blipFill>
        <p:spPr>
          <a:xfrm flipH="1">
            <a:off x="5674526" y="4247360"/>
            <a:ext cx="3400799" cy="252658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id="157" name="Google Shape;157;p24"/>
          <p:cNvPicPr preferRelativeResize="0"/>
          <p:nvPr/>
        </p:nvPicPr>
        <p:blipFill rotWithShape="1">
          <a:blip r:embed="rId3">
            <a:alphaModFix/>
          </a:blip>
          <a:srcRect b="768" l="0" r="0" t="758"/>
          <a:stretch/>
        </p:blipFill>
        <p:spPr>
          <a:xfrm>
            <a:off x="-312450" y="0"/>
            <a:ext cx="9768906" cy="6858002"/>
          </a:xfrm>
          <a:prstGeom prst="rect">
            <a:avLst/>
          </a:prstGeom>
          <a:noFill/>
          <a:ln>
            <a:noFill/>
          </a:ln>
        </p:spPr>
      </p:pic>
      <p:sp>
        <p:nvSpPr>
          <p:cNvPr id="158" name="Google Shape;158;p24"/>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Ghicește animalele!</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59" name="Google Shape;159;p2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160" name="Google Shape;160;p24"/>
          <p:cNvPicPr preferRelativeResize="0"/>
          <p:nvPr/>
        </p:nvPicPr>
        <p:blipFill>
          <a:blip r:embed="rId5">
            <a:alphaModFix/>
          </a:blip>
          <a:stretch>
            <a:fillRect/>
          </a:stretch>
        </p:blipFill>
        <p:spPr>
          <a:xfrm>
            <a:off x="2580170" y="101170"/>
            <a:ext cx="606029" cy="555300"/>
          </a:xfrm>
          <a:prstGeom prst="rect">
            <a:avLst/>
          </a:prstGeom>
          <a:noFill/>
          <a:ln>
            <a:noFill/>
          </a:ln>
        </p:spPr>
      </p:pic>
      <p:pic>
        <p:nvPicPr>
          <p:cNvPr id="161" name="Google Shape;161;p24"/>
          <p:cNvPicPr preferRelativeResize="0"/>
          <p:nvPr/>
        </p:nvPicPr>
        <p:blipFill>
          <a:blip r:embed="rId6">
            <a:alphaModFix/>
          </a:blip>
          <a:stretch>
            <a:fillRect/>
          </a:stretch>
        </p:blipFill>
        <p:spPr>
          <a:xfrm>
            <a:off x="1314900" y="183048"/>
            <a:ext cx="1177151" cy="1162799"/>
          </a:xfrm>
          <a:prstGeom prst="rect">
            <a:avLst/>
          </a:prstGeom>
          <a:noFill/>
          <a:ln>
            <a:noFill/>
          </a:ln>
        </p:spPr>
      </p:pic>
      <p:pic>
        <p:nvPicPr>
          <p:cNvPr id="162" name="Google Shape;162;p24"/>
          <p:cNvPicPr preferRelativeResize="0"/>
          <p:nvPr/>
        </p:nvPicPr>
        <p:blipFill>
          <a:blip r:embed="rId7">
            <a:alphaModFix/>
          </a:blip>
          <a:stretch>
            <a:fillRect/>
          </a:stretch>
        </p:blipFill>
        <p:spPr>
          <a:xfrm>
            <a:off x="-101700" y="2237821"/>
            <a:ext cx="2681874" cy="2183378"/>
          </a:xfrm>
          <a:prstGeom prst="rect">
            <a:avLst/>
          </a:prstGeom>
          <a:noFill/>
          <a:ln>
            <a:noFill/>
          </a:ln>
        </p:spPr>
      </p:pic>
      <p:pic>
        <p:nvPicPr>
          <p:cNvPr id="163" name="Google Shape;163;p24"/>
          <p:cNvPicPr preferRelativeResize="0"/>
          <p:nvPr/>
        </p:nvPicPr>
        <p:blipFill>
          <a:blip r:embed="rId8">
            <a:alphaModFix/>
          </a:blip>
          <a:stretch>
            <a:fillRect/>
          </a:stretch>
        </p:blipFill>
        <p:spPr>
          <a:xfrm flipH="1">
            <a:off x="5674526" y="4247360"/>
            <a:ext cx="3400799" cy="252658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id="168" name="Google Shape;168;p25"/>
          <p:cNvPicPr preferRelativeResize="0"/>
          <p:nvPr/>
        </p:nvPicPr>
        <p:blipFill rotWithShape="1">
          <a:blip r:embed="rId3">
            <a:alphaModFix/>
          </a:blip>
          <a:srcRect b="768" l="0" r="0" t="758"/>
          <a:stretch/>
        </p:blipFill>
        <p:spPr>
          <a:xfrm>
            <a:off x="-312450" y="0"/>
            <a:ext cx="9768906" cy="6858002"/>
          </a:xfrm>
          <a:prstGeom prst="rect">
            <a:avLst/>
          </a:prstGeom>
          <a:noFill/>
          <a:ln>
            <a:noFill/>
          </a:ln>
        </p:spPr>
      </p:pic>
      <p:pic>
        <p:nvPicPr>
          <p:cNvPr id="169" name="Google Shape;169;p25"/>
          <p:cNvPicPr preferRelativeResize="0"/>
          <p:nvPr/>
        </p:nvPicPr>
        <p:blipFill>
          <a:blip r:embed="rId4">
            <a:alphaModFix/>
          </a:blip>
          <a:stretch>
            <a:fillRect/>
          </a:stretch>
        </p:blipFill>
        <p:spPr>
          <a:xfrm>
            <a:off x="5847762" y="0"/>
            <a:ext cx="3054324" cy="4005049"/>
          </a:xfrm>
          <a:prstGeom prst="rect">
            <a:avLst/>
          </a:prstGeom>
          <a:noFill/>
          <a:ln>
            <a:noFill/>
          </a:ln>
        </p:spPr>
      </p:pic>
      <p:sp>
        <p:nvSpPr>
          <p:cNvPr id="170" name="Google Shape;170;p25"/>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Ghicește animalele!</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71" name="Google Shape;171;p2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172" name="Google Shape;172;p25"/>
          <p:cNvPicPr preferRelativeResize="0"/>
          <p:nvPr/>
        </p:nvPicPr>
        <p:blipFill>
          <a:blip r:embed="rId6">
            <a:alphaModFix/>
          </a:blip>
          <a:stretch>
            <a:fillRect/>
          </a:stretch>
        </p:blipFill>
        <p:spPr>
          <a:xfrm>
            <a:off x="2580170" y="101170"/>
            <a:ext cx="606029" cy="555300"/>
          </a:xfrm>
          <a:prstGeom prst="rect">
            <a:avLst/>
          </a:prstGeom>
          <a:noFill/>
          <a:ln>
            <a:noFill/>
          </a:ln>
        </p:spPr>
      </p:pic>
      <p:pic>
        <p:nvPicPr>
          <p:cNvPr id="173" name="Google Shape;173;p25"/>
          <p:cNvPicPr preferRelativeResize="0"/>
          <p:nvPr/>
        </p:nvPicPr>
        <p:blipFill>
          <a:blip r:embed="rId7">
            <a:alphaModFix/>
          </a:blip>
          <a:stretch>
            <a:fillRect/>
          </a:stretch>
        </p:blipFill>
        <p:spPr>
          <a:xfrm>
            <a:off x="1314900" y="183048"/>
            <a:ext cx="1177151" cy="1162799"/>
          </a:xfrm>
          <a:prstGeom prst="rect">
            <a:avLst/>
          </a:prstGeom>
          <a:noFill/>
          <a:ln>
            <a:noFill/>
          </a:ln>
        </p:spPr>
      </p:pic>
      <p:pic>
        <p:nvPicPr>
          <p:cNvPr id="174" name="Google Shape;174;p25"/>
          <p:cNvPicPr preferRelativeResize="0"/>
          <p:nvPr/>
        </p:nvPicPr>
        <p:blipFill>
          <a:blip r:embed="rId8">
            <a:alphaModFix/>
          </a:blip>
          <a:stretch>
            <a:fillRect/>
          </a:stretch>
        </p:blipFill>
        <p:spPr>
          <a:xfrm>
            <a:off x="-101700" y="2237821"/>
            <a:ext cx="2681874" cy="2183378"/>
          </a:xfrm>
          <a:prstGeom prst="rect">
            <a:avLst/>
          </a:prstGeom>
          <a:noFill/>
          <a:ln>
            <a:noFill/>
          </a:ln>
        </p:spPr>
      </p:pic>
      <p:pic>
        <p:nvPicPr>
          <p:cNvPr id="175" name="Google Shape;175;p25"/>
          <p:cNvPicPr preferRelativeResize="0"/>
          <p:nvPr/>
        </p:nvPicPr>
        <p:blipFill>
          <a:blip r:embed="rId9">
            <a:alphaModFix/>
          </a:blip>
          <a:stretch>
            <a:fillRect/>
          </a:stretch>
        </p:blipFill>
        <p:spPr>
          <a:xfrm flipH="1">
            <a:off x="5674526" y="4247360"/>
            <a:ext cx="3400799" cy="252658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p26"/>
          <p:cNvPicPr preferRelativeResize="0"/>
          <p:nvPr/>
        </p:nvPicPr>
        <p:blipFill rotWithShape="1">
          <a:blip r:embed="rId3">
            <a:alphaModFix/>
          </a:blip>
          <a:srcRect b="768" l="0" r="0" t="758"/>
          <a:stretch/>
        </p:blipFill>
        <p:spPr>
          <a:xfrm>
            <a:off x="-312450" y="0"/>
            <a:ext cx="9768906" cy="6858002"/>
          </a:xfrm>
          <a:prstGeom prst="rect">
            <a:avLst/>
          </a:prstGeom>
          <a:noFill/>
          <a:ln>
            <a:noFill/>
          </a:ln>
        </p:spPr>
      </p:pic>
      <p:pic>
        <p:nvPicPr>
          <p:cNvPr id="181" name="Google Shape;181;p26"/>
          <p:cNvPicPr preferRelativeResize="0"/>
          <p:nvPr/>
        </p:nvPicPr>
        <p:blipFill>
          <a:blip r:embed="rId4">
            <a:alphaModFix/>
          </a:blip>
          <a:stretch>
            <a:fillRect/>
          </a:stretch>
        </p:blipFill>
        <p:spPr>
          <a:xfrm>
            <a:off x="5847762" y="0"/>
            <a:ext cx="3054324" cy="4005049"/>
          </a:xfrm>
          <a:prstGeom prst="rect">
            <a:avLst/>
          </a:prstGeom>
          <a:noFill/>
          <a:ln>
            <a:noFill/>
          </a:ln>
        </p:spPr>
      </p:pic>
      <p:sp>
        <p:nvSpPr>
          <p:cNvPr id="182" name="Google Shape;182;p26"/>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Ghicește animalele!</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83" name="Google Shape;183;p2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184" name="Google Shape;184;p26"/>
          <p:cNvPicPr preferRelativeResize="0"/>
          <p:nvPr/>
        </p:nvPicPr>
        <p:blipFill>
          <a:blip r:embed="rId6">
            <a:alphaModFix/>
          </a:blip>
          <a:stretch>
            <a:fillRect/>
          </a:stretch>
        </p:blipFill>
        <p:spPr>
          <a:xfrm>
            <a:off x="2580170" y="101170"/>
            <a:ext cx="606029" cy="555300"/>
          </a:xfrm>
          <a:prstGeom prst="rect">
            <a:avLst/>
          </a:prstGeom>
          <a:noFill/>
          <a:ln>
            <a:noFill/>
          </a:ln>
        </p:spPr>
      </p:pic>
      <p:pic>
        <p:nvPicPr>
          <p:cNvPr id="185" name="Google Shape;185;p26"/>
          <p:cNvPicPr preferRelativeResize="0"/>
          <p:nvPr/>
        </p:nvPicPr>
        <p:blipFill>
          <a:blip r:embed="rId7">
            <a:alphaModFix/>
          </a:blip>
          <a:stretch>
            <a:fillRect/>
          </a:stretch>
        </p:blipFill>
        <p:spPr>
          <a:xfrm>
            <a:off x="1314900" y="183048"/>
            <a:ext cx="1177151" cy="1162799"/>
          </a:xfrm>
          <a:prstGeom prst="rect">
            <a:avLst/>
          </a:prstGeom>
          <a:noFill/>
          <a:ln>
            <a:noFill/>
          </a:ln>
        </p:spPr>
      </p:pic>
      <p:pic>
        <p:nvPicPr>
          <p:cNvPr id="186" name="Google Shape;186;p26"/>
          <p:cNvPicPr preferRelativeResize="0"/>
          <p:nvPr/>
        </p:nvPicPr>
        <p:blipFill>
          <a:blip r:embed="rId8">
            <a:alphaModFix/>
          </a:blip>
          <a:stretch>
            <a:fillRect/>
          </a:stretch>
        </p:blipFill>
        <p:spPr>
          <a:xfrm>
            <a:off x="268400" y="5019149"/>
            <a:ext cx="1421484" cy="1838850"/>
          </a:xfrm>
          <a:prstGeom prst="rect">
            <a:avLst/>
          </a:prstGeom>
          <a:noFill/>
          <a:ln>
            <a:noFill/>
          </a:ln>
        </p:spPr>
      </p:pic>
      <p:pic>
        <p:nvPicPr>
          <p:cNvPr id="187" name="Google Shape;187;p26"/>
          <p:cNvPicPr preferRelativeResize="0"/>
          <p:nvPr/>
        </p:nvPicPr>
        <p:blipFill>
          <a:blip r:embed="rId9">
            <a:alphaModFix/>
          </a:blip>
          <a:stretch>
            <a:fillRect/>
          </a:stretch>
        </p:blipFill>
        <p:spPr>
          <a:xfrm>
            <a:off x="-101700" y="2237821"/>
            <a:ext cx="2681874" cy="2183378"/>
          </a:xfrm>
          <a:prstGeom prst="rect">
            <a:avLst/>
          </a:prstGeom>
          <a:noFill/>
          <a:ln>
            <a:noFill/>
          </a:ln>
        </p:spPr>
      </p:pic>
      <p:pic>
        <p:nvPicPr>
          <p:cNvPr id="188" name="Google Shape;188;p26"/>
          <p:cNvPicPr preferRelativeResize="0"/>
          <p:nvPr/>
        </p:nvPicPr>
        <p:blipFill>
          <a:blip r:embed="rId10">
            <a:alphaModFix/>
          </a:blip>
          <a:stretch>
            <a:fillRect/>
          </a:stretch>
        </p:blipFill>
        <p:spPr>
          <a:xfrm flipH="1">
            <a:off x="5674526" y="4247360"/>
            <a:ext cx="3400799" cy="252658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27"/>
          <p:cNvPicPr preferRelativeResize="0"/>
          <p:nvPr/>
        </p:nvPicPr>
        <p:blipFill rotWithShape="1">
          <a:blip r:embed="rId3">
            <a:alphaModFix/>
          </a:blip>
          <a:srcRect b="768" l="0" r="0" t="758"/>
          <a:stretch/>
        </p:blipFill>
        <p:spPr>
          <a:xfrm>
            <a:off x="-312450" y="0"/>
            <a:ext cx="9768906" cy="6858002"/>
          </a:xfrm>
          <a:prstGeom prst="rect">
            <a:avLst/>
          </a:prstGeom>
          <a:noFill/>
          <a:ln>
            <a:noFill/>
          </a:ln>
        </p:spPr>
      </p:pic>
      <p:pic>
        <p:nvPicPr>
          <p:cNvPr id="194" name="Google Shape;194;p27"/>
          <p:cNvPicPr preferRelativeResize="0"/>
          <p:nvPr/>
        </p:nvPicPr>
        <p:blipFill>
          <a:blip r:embed="rId4">
            <a:alphaModFix/>
          </a:blip>
          <a:stretch>
            <a:fillRect/>
          </a:stretch>
        </p:blipFill>
        <p:spPr>
          <a:xfrm>
            <a:off x="5847762" y="0"/>
            <a:ext cx="3054324" cy="4005049"/>
          </a:xfrm>
          <a:prstGeom prst="rect">
            <a:avLst/>
          </a:prstGeom>
          <a:noFill/>
          <a:ln>
            <a:noFill/>
          </a:ln>
        </p:spPr>
      </p:pic>
      <p:sp>
        <p:nvSpPr>
          <p:cNvPr id="195" name="Google Shape;195;p27"/>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Ghicește animalele!</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96" name="Google Shape;196;p27"/>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197" name="Google Shape;197;p27"/>
          <p:cNvPicPr preferRelativeResize="0"/>
          <p:nvPr/>
        </p:nvPicPr>
        <p:blipFill>
          <a:blip r:embed="rId6">
            <a:alphaModFix/>
          </a:blip>
          <a:stretch>
            <a:fillRect/>
          </a:stretch>
        </p:blipFill>
        <p:spPr>
          <a:xfrm>
            <a:off x="2580170" y="101170"/>
            <a:ext cx="606029" cy="555300"/>
          </a:xfrm>
          <a:prstGeom prst="rect">
            <a:avLst/>
          </a:prstGeom>
          <a:noFill/>
          <a:ln>
            <a:noFill/>
          </a:ln>
        </p:spPr>
      </p:pic>
      <p:pic>
        <p:nvPicPr>
          <p:cNvPr id="198" name="Google Shape;198;p27"/>
          <p:cNvPicPr preferRelativeResize="0"/>
          <p:nvPr/>
        </p:nvPicPr>
        <p:blipFill>
          <a:blip r:embed="rId7">
            <a:alphaModFix/>
          </a:blip>
          <a:stretch>
            <a:fillRect/>
          </a:stretch>
        </p:blipFill>
        <p:spPr>
          <a:xfrm>
            <a:off x="1314900" y="183048"/>
            <a:ext cx="1177151" cy="1162799"/>
          </a:xfrm>
          <a:prstGeom prst="rect">
            <a:avLst/>
          </a:prstGeom>
          <a:noFill/>
          <a:ln>
            <a:noFill/>
          </a:ln>
        </p:spPr>
      </p:pic>
      <p:pic>
        <p:nvPicPr>
          <p:cNvPr id="199" name="Google Shape;199;p27"/>
          <p:cNvPicPr preferRelativeResize="0"/>
          <p:nvPr/>
        </p:nvPicPr>
        <p:blipFill>
          <a:blip r:embed="rId8">
            <a:alphaModFix/>
          </a:blip>
          <a:stretch>
            <a:fillRect/>
          </a:stretch>
        </p:blipFill>
        <p:spPr>
          <a:xfrm>
            <a:off x="6141813" y="2153750"/>
            <a:ext cx="3002198" cy="2351525"/>
          </a:xfrm>
          <a:prstGeom prst="rect">
            <a:avLst/>
          </a:prstGeom>
          <a:noFill/>
          <a:ln>
            <a:noFill/>
          </a:ln>
        </p:spPr>
      </p:pic>
      <p:pic>
        <p:nvPicPr>
          <p:cNvPr id="200" name="Google Shape;200;p27"/>
          <p:cNvPicPr preferRelativeResize="0"/>
          <p:nvPr/>
        </p:nvPicPr>
        <p:blipFill>
          <a:blip r:embed="rId9">
            <a:alphaModFix/>
          </a:blip>
          <a:stretch>
            <a:fillRect/>
          </a:stretch>
        </p:blipFill>
        <p:spPr>
          <a:xfrm>
            <a:off x="268400" y="5019149"/>
            <a:ext cx="1421484" cy="1838850"/>
          </a:xfrm>
          <a:prstGeom prst="rect">
            <a:avLst/>
          </a:prstGeom>
          <a:noFill/>
          <a:ln>
            <a:noFill/>
          </a:ln>
        </p:spPr>
      </p:pic>
      <p:pic>
        <p:nvPicPr>
          <p:cNvPr id="201" name="Google Shape;201;p27"/>
          <p:cNvPicPr preferRelativeResize="0"/>
          <p:nvPr/>
        </p:nvPicPr>
        <p:blipFill>
          <a:blip r:embed="rId10">
            <a:alphaModFix/>
          </a:blip>
          <a:stretch>
            <a:fillRect/>
          </a:stretch>
        </p:blipFill>
        <p:spPr>
          <a:xfrm>
            <a:off x="-101700" y="2237821"/>
            <a:ext cx="2681874" cy="2183378"/>
          </a:xfrm>
          <a:prstGeom prst="rect">
            <a:avLst/>
          </a:prstGeom>
          <a:noFill/>
          <a:ln>
            <a:noFill/>
          </a:ln>
        </p:spPr>
      </p:pic>
      <p:pic>
        <p:nvPicPr>
          <p:cNvPr id="202" name="Google Shape;202;p27"/>
          <p:cNvPicPr preferRelativeResize="0"/>
          <p:nvPr/>
        </p:nvPicPr>
        <p:blipFill>
          <a:blip r:embed="rId11">
            <a:alphaModFix/>
          </a:blip>
          <a:stretch>
            <a:fillRect/>
          </a:stretch>
        </p:blipFill>
        <p:spPr>
          <a:xfrm flipH="1">
            <a:off x="5674526" y="4247360"/>
            <a:ext cx="3400799" cy="252658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id="207" name="Google Shape;207;p28"/>
          <p:cNvPicPr preferRelativeResize="0"/>
          <p:nvPr/>
        </p:nvPicPr>
        <p:blipFill rotWithShape="1">
          <a:blip r:embed="rId3">
            <a:alphaModFix/>
          </a:blip>
          <a:srcRect b="768" l="0" r="0" t="758"/>
          <a:stretch/>
        </p:blipFill>
        <p:spPr>
          <a:xfrm>
            <a:off x="-312450" y="0"/>
            <a:ext cx="9768906" cy="6858002"/>
          </a:xfrm>
          <a:prstGeom prst="rect">
            <a:avLst/>
          </a:prstGeom>
          <a:noFill/>
          <a:ln>
            <a:noFill/>
          </a:ln>
        </p:spPr>
      </p:pic>
      <p:pic>
        <p:nvPicPr>
          <p:cNvPr id="208" name="Google Shape;208;p28"/>
          <p:cNvPicPr preferRelativeResize="0"/>
          <p:nvPr/>
        </p:nvPicPr>
        <p:blipFill>
          <a:blip r:embed="rId4">
            <a:alphaModFix/>
          </a:blip>
          <a:stretch>
            <a:fillRect/>
          </a:stretch>
        </p:blipFill>
        <p:spPr>
          <a:xfrm>
            <a:off x="5847762" y="0"/>
            <a:ext cx="3054324" cy="4005049"/>
          </a:xfrm>
          <a:prstGeom prst="rect">
            <a:avLst/>
          </a:prstGeom>
          <a:noFill/>
          <a:ln>
            <a:noFill/>
          </a:ln>
        </p:spPr>
      </p:pic>
      <p:sp>
        <p:nvSpPr>
          <p:cNvPr id="209" name="Google Shape;209;p28"/>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Ghicește animalele!</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210" name="Google Shape;210;p28"/>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211" name="Google Shape;211;p28"/>
          <p:cNvPicPr preferRelativeResize="0"/>
          <p:nvPr/>
        </p:nvPicPr>
        <p:blipFill>
          <a:blip r:embed="rId6">
            <a:alphaModFix/>
          </a:blip>
          <a:stretch>
            <a:fillRect/>
          </a:stretch>
        </p:blipFill>
        <p:spPr>
          <a:xfrm>
            <a:off x="2580170" y="101170"/>
            <a:ext cx="606029" cy="555300"/>
          </a:xfrm>
          <a:prstGeom prst="rect">
            <a:avLst/>
          </a:prstGeom>
          <a:noFill/>
          <a:ln>
            <a:noFill/>
          </a:ln>
        </p:spPr>
      </p:pic>
      <p:pic>
        <p:nvPicPr>
          <p:cNvPr id="212" name="Google Shape;212;p28"/>
          <p:cNvPicPr preferRelativeResize="0"/>
          <p:nvPr/>
        </p:nvPicPr>
        <p:blipFill>
          <a:blip r:embed="rId7">
            <a:alphaModFix/>
          </a:blip>
          <a:stretch>
            <a:fillRect/>
          </a:stretch>
        </p:blipFill>
        <p:spPr>
          <a:xfrm>
            <a:off x="1217299" y="4334775"/>
            <a:ext cx="1570374" cy="1023300"/>
          </a:xfrm>
          <a:prstGeom prst="rect">
            <a:avLst/>
          </a:prstGeom>
          <a:noFill/>
          <a:ln>
            <a:noFill/>
          </a:ln>
        </p:spPr>
      </p:pic>
      <p:pic>
        <p:nvPicPr>
          <p:cNvPr id="213" name="Google Shape;213;p28"/>
          <p:cNvPicPr preferRelativeResize="0"/>
          <p:nvPr/>
        </p:nvPicPr>
        <p:blipFill>
          <a:blip r:embed="rId8">
            <a:alphaModFix/>
          </a:blip>
          <a:stretch>
            <a:fillRect/>
          </a:stretch>
        </p:blipFill>
        <p:spPr>
          <a:xfrm>
            <a:off x="1314900" y="183048"/>
            <a:ext cx="1177151" cy="1162799"/>
          </a:xfrm>
          <a:prstGeom prst="rect">
            <a:avLst/>
          </a:prstGeom>
          <a:noFill/>
          <a:ln>
            <a:noFill/>
          </a:ln>
        </p:spPr>
      </p:pic>
      <p:pic>
        <p:nvPicPr>
          <p:cNvPr id="214" name="Google Shape;214;p28"/>
          <p:cNvPicPr preferRelativeResize="0"/>
          <p:nvPr/>
        </p:nvPicPr>
        <p:blipFill>
          <a:blip r:embed="rId9">
            <a:alphaModFix/>
          </a:blip>
          <a:stretch>
            <a:fillRect/>
          </a:stretch>
        </p:blipFill>
        <p:spPr>
          <a:xfrm>
            <a:off x="6141813" y="2153750"/>
            <a:ext cx="3002198" cy="2351525"/>
          </a:xfrm>
          <a:prstGeom prst="rect">
            <a:avLst/>
          </a:prstGeom>
          <a:noFill/>
          <a:ln>
            <a:noFill/>
          </a:ln>
        </p:spPr>
      </p:pic>
      <p:pic>
        <p:nvPicPr>
          <p:cNvPr id="215" name="Google Shape;215;p28"/>
          <p:cNvPicPr preferRelativeResize="0"/>
          <p:nvPr/>
        </p:nvPicPr>
        <p:blipFill>
          <a:blip r:embed="rId10">
            <a:alphaModFix/>
          </a:blip>
          <a:stretch>
            <a:fillRect/>
          </a:stretch>
        </p:blipFill>
        <p:spPr>
          <a:xfrm>
            <a:off x="268400" y="5019149"/>
            <a:ext cx="1421484" cy="1838850"/>
          </a:xfrm>
          <a:prstGeom prst="rect">
            <a:avLst/>
          </a:prstGeom>
          <a:noFill/>
          <a:ln>
            <a:noFill/>
          </a:ln>
        </p:spPr>
      </p:pic>
      <p:pic>
        <p:nvPicPr>
          <p:cNvPr id="216" name="Google Shape;216;p28"/>
          <p:cNvPicPr preferRelativeResize="0"/>
          <p:nvPr/>
        </p:nvPicPr>
        <p:blipFill>
          <a:blip r:embed="rId11">
            <a:alphaModFix/>
          </a:blip>
          <a:stretch>
            <a:fillRect/>
          </a:stretch>
        </p:blipFill>
        <p:spPr>
          <a:xfrm>
            <a:off x="-101700" y="2237821"/>
            <a:ext cx="2681874" cy="2183378"/>
          </a:xfrm>
          <a:prstGeom prst="rect">
            <a:avLst/>
          </a:prstGeom>
          <a:noFill/>
          <a:ln>
            <a:noFill/>
          </a:ln>
        </p:spPr>
      </p:pic>
      <p:pic>
        <p:nvPicPr>
          <p:cNvPr id="217" name="Google Shape;217;p28"/>
          <p:cNvPicPr preferRelativeResize="0"/>
          <p:nvPr/>
        </p:nvPicPr>
        <p:blipFill>
          <a:blip r:embed="rId12">
            <a:alphaModFix/>
          </a:blip>
          <a:stretch>
            <a:fillRect/>
          </a:stretch>
        </p:blipFill>
        <p:spPr>
          <a:xfrm flipH="1">
            <a:off x="5674526" y="4247360"/>
            <a:ext cx="3400799" cy="252658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29"/>
          <p:cNvPicPr preferRelativeResize="0"/>
          <p:nvPr/>
        </p:nvPicPr>
        <p:blipFill rotWithShape="1">
          <a:blip r:embed="rId3">
            <a:alphaModFix/>
          </a:blip>
          <a:srcRect b="11158" l="0" r="12572" t="0"/>
          <a:stretch/>
        </p:blipFill>
        <p:spPr>
          <a:xfrm>
            <a:off x="0" y="0"/>
            <a:ext cx="9144003" cy="6857999"/>
          </a:xfrm>
          <a:prstGeom prst="rect">
            <a:avLst/>
          </a:prstGeom>
          <a:noFill/>
          <a:ln>
            <a:noFill/>
          </a:ln>
        </p:spPr>
      </p:pic>
      <p:pic>
        <p:nvPicPr>
          <p:cNvPr id="223" name="Google Shape;223;p29"/>
          <p:cNvPicPr preferRelativeResize="0"/>
          <p:nvPr/>
        </p:nvPicPr>
        <p:blipFill>
          <a:blip r:embed="rId4">
            <a:alphaModFix/>
          </a:blip>
          <a:stretch>
            <a:fillRect/>
          </a:stretch>
        </p:blipFill>
        <p:spPr>
          <a:xfrm>
            <a:off x="1939000" y="0"/>
            <a:ext cx="1468500" cy="1386500"/>
          </a:xfrm>
          <a:prstGeom prst="rect">
            <a:avLst/>
          </a:prstGeom>
          <a:noFill/>
          <a:ln>
            <a:noFill/>
          </a:ln>
        </p:spPr>
      </p:pic>
      <p:sp>
        <p:nvSpPr>
          <p:cNvPr id="224" name="Google Shape;224;p29"/>
          <p:cNvSpPr txBox="1"/>
          <p:nvPr/>
        </p:nvSpPr>
        <p:spPr>
          <a:xfrm>
            <a:off x="1543050" y="138175"/>
            <a:ext cx="6558000" cy="1023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creăm: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Măști de animale</a:t>
            </a:r>
            <a:r>
              <a:rPr b="1" lang="en" sz="2400">
                <a:solidFill>
                  <a:srgbClr val="008DD2"/>
                </a:solidFill>
                <a:latin typeface="Poppins"/>
                <a:ea typeface="Poppins"/>
                <a:cs typeface="Poppins"/>
                <a:sym typeface="Poppins"/>
              </a:rPr>
              <a:t>.</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28" name="Shape 228"/>
        <p:cNvGrpSpPr/>
        <p:nvPr/>
      </p:nvGrpSpPr>
      <p:grpSpPr>
        <a:xfrm>
          <a:off x="0" y="0"/>
          <a:ext cx="0" cy="0"/>
          <a:chOff x="0" y="0"/>
          <a:chExt cx="0" cy="0"/>
        </a:xfrm>
      </p:grpSpPr>
      <p:sp>
        <p:nvSpPr>
          <p:cNvPr id="229" name="Google Shape;229;p30"/>
          <p:cNvSpPr txBox="1"/>
          <p:nvPr/>
        </p:nvSpPr>
        <p:spPr>
          <a:xfrm>
            <a:off x="5270825" y="2762350"/>
            <a:ext cx="3482400" cy="144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Taie </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rPr b="1" lang="en" sz="3600">
                <a:solidFill>
                  <a:srgbClr val="008DD2"/>
                </a:solidFill>
                <a:latin typeface="Poppins"/>
                <a:ea typeface="Poppins"/>
                <a:cs typeface="Poppins"/>
                <a:sym typeface="Poppins"/>
              </a:rPr>
              <a:t>conturul</a:t>
            </a:r>
            <a:endParaRPr b="1" sz="3600">
              <a:solidFill>
                <a:srgbClr val="008DD2"/>
              </a:solidFill>
              <a:latin typeface="Poppins"/>
              <a:ea typeface="Poppins"/>
              <a:cs typeface="Poppins"/>
              <a:sym typeface="Poppins"/>
            </a:endParaRPr>
          </a:p>
        </p:txBody>
      </p:sp>
      <p:pic>
        <p:nvPicPr>
          <p:cNvPr id="230" name="Google Shape;230;p30"/>
          <p:cNvPicPr preferRelativeResize="0"/>
          <p:nvPr/>
        </p:nvPicPr>
        <p:blipFill>
          <a:blip r:embed="rId3">
            <a:alphaModFix/>
          </a:blip>
          <a:stretch>
            <a:fillRect/>
          </a:stretch>
        </p:blipFill>
        <p:spPr>
          <a:xfrm>
            <a:off x="-228200" y="3429000"/>
            <a:ext cx="4800202" cy="3428999"/>
          </a:xfrm>
          <a:prstGeom prst="rect">
            <a:avLst/>
          </a:prstGeom>
          <a:noFill/>
          <a:ln>
            <a:noFill/>
          </a:ln>
        </p:spPr>
      </p:pic>
      <p:pic>
        <p:nvPicPr>
          <p:cNvPr id="231" name="Google Shape;231;p30"/>
          <p:cNvPicPr preferRelativeResize="0"/>
          <p:nvPr/>
        </p:nvPicPr>
        <p:blipFill>
          <a:blip r:embed="rId4">
            <a:alphaModFix/>
          </a:blip>
          <a:stretch>
            <a:fillRect/>
          </a:stretch>
        </p:blipFill>
        <p:spPr>
          <a:xfrm>
            <a:off x="-228200" y="-14"/>
            <a:ext cx="4800202" cy="342901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pic>
        <p:nvPicPr>
          <p:cNvPr id="236" name="Google Shape;236;p31"/>
          <p:cNvPicPr preferRelativeResize="0"/>
          <p:nvPr/>
        </p:nvPicPr>
        <p:blipFill>
          <a:blip r:embed="rId3">
            <a:alphaModFix/>
          </a:blip>
          <a:stretch>
            <a:fillRect/>
          </a:stretch>
        </p:blipFill>
        <p:spPr>
          <a:xfrm>
            <a:off x="4572000" y="3429000"/>
            <a:ext cx="4799577" cy="3428004"/>
          </a:xfrm>
          <a:prstGeom prst="rect">
            <a:avLst/>
          </a:prstGeom>
          <a:noFill/>
          <a:ln>
            <a:noFill/>
          </a:ln>
        </p:spPr>
      </p:pic>
      <p:pic>
        <p:nvPicPr>
          <p:cNvPr id="237" name="Google Shape;237;p31"/>
          <p:cNvPicPr preferRelativeResize="0"/>
          <p:nvPr/>
        </p:nvPicPr>
        <p:blipFill>
          <a:blip r:embed="rId4">
            <a:alphaModFix/>
          </a:blip>
          <a:stretch>
            <a:fillRect/>
          </a:stretch>
        </p:blipFill>
        <p:spPr>
          <a:xfrm>
            <a:off x="4560200" y="-763"/>
            <a:ext cx="4799578" cy="3428239"/>
          </a:xfrm>
          <a:prstGeom prst="rect">
            <a:avLst/>
          </a:prstGeom>
          <a:noFill/>
          <a:ln>
            <a:noFill/>
          </a:ln>
        </p:spPr>
      </p:pic>
      <p:pic>
        <p:nvPicPr>
          <p:cNvPr id="238" name="Google Shape;238;p31"/>
          <p:cNvPicPr preferRelativeResize="0"/>
          <p:nvPr/>
        </p:nvPicPr>
        <p:blipFill>
          <a:blip r:embed="rId5">
            <a:alphaModFix/>
          </a:blip>
          <a:stretch>
            <a:fillRect/>
          </a:stretch>
        </p:blipFill>
        <p:spPr>
          <a:xfrm>
            <a:off x="-227575" y="3428500"/>
            <a:ext cx="4799563" cy="3429000"/>
          </a:xfrm>
          <a:prstGeom prst="rect">
            <a:avLst/>
          </a:prstGeom>
          <a:noFill/>
          <a:ln>
            <a:noFill/>
          </a:ln>
        </p:spPr>
      </p:pic>
      <p:pic>
        <p:nvPicPr>
          <p:cNvPr id="239" name="Google Shape;239;p31"/>
          <p:cNvPicPr preferRelativeResize="0"/>
          <p:nvPr/>
        </p:nvPicPr>
        <p:blipFill>
          <a:blip r:embed="rId6">
            <a:alphaModFix/>
          </a:blip>
          <a:stretch>
            <a:fillRect/>
          </a:stretch>
        </p:blipFill>
        <p:spPr>
          <a:xfrm>
            <a:off x="-227575" y="0"/>
            <a:ext cx="4799576" cy="3427465"/>
          </a:xfrm>
          <a:prstGeom prst="rect">
            <a:avLst/>
          </a:prstGeom>
          <a:noFill/>
          <a:ln>
            <a:noFill/>
          </a:ln>
        </p:spPr>
      </p:pic>
      <p:sp>
        <p:nvSpPr>
          <p:cNvPr id="240" name="Google Shape;240;p31"/>
          <p:cNvSpPr txBox="1"/>
          <p:nvPr/>
        </p:nvSpPr>
        <p:spPr>
          <a:xfrm>
            <a:off x="937100" y="1108550"/>
            <a:ext cx="2592900" cy="795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Taie urechile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rPr b="1" lang="en" sz="3600">
                <a:solidFill>
                  <a:srgbClr val="008DD2"/>
                </a:solidFill>
                <a:latin typeface="Poppins"/>
                <a:ea typeface="Poppins"/>
                <a:cs typeface="Poppins"/>
                <a:sym typeface="Poppins"/>
              </a:rPr>
              <a:t>ș</a:t>
            </a:r>
            <a:r>
              <a:rPr b="1" lang="en" sz="3600">
                <a:solidFill>
                  <a:srgbClr val="008DD2"/>
                </a:solidFill>
                <a:latin typeface="Poppins"/>
                <a:ea typeface="Poppins"/>
                <a:cs typeface="Poppins"/>
                <a:sym typeface="Poppins"/>
              </a:rPr>
              <a:t>i ochii</a:t>
            </a:r>
            <a:endParaRPr b="1" sz="3600">
              <a:solidFill>
                <a:srgbClr val="008DD2"/>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62" name="Shape 62"/>
        <p:cNvGrpSpPr/>
        <p:nvPr/>
      </p:nvGrpSpPr>
      <p:grpSpPr>
        <a:xfrm>
          <a:off x="0" y="0"/>
          <a:ext cx="0" cy="0"/>
          <a:chOff x="0" y="0"/>
          <a:chExt cx="0" cy="0"/>
        </a:xfrm>
      </p:grpSpPr>
      <p:sp>
        <p:nvSpPr>
          <p:cNvPr id="63" name="Google Shape;63;p14"/>
          <p:cNvSpPr txBox="1"/>
          <p:nvPr/>
        </p:nvSpPr>
        <p:spPr>
          <a:xfrm>
            <a:off x="985575" y="1288350"/>
            <a:ext cx="7260300" cy="44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8DD2"/>
                </a:solidFill>
                <a:latin typeface="Poppins"/>
                <a:ea typeface="Poppins"/>
                <a:cs typeface="Poppins"/>
                <a:sym typeface="Poppins"/>
              </a:rPr>
              <a:t>Atelierele online Româna Împreună</a:t>
            </a:r>
            <a:r>
              <a:rPr lang="en" sz="1800">
                <a:solidFill>
                  <a:srgbClr val="008DD2"/>
                </a:solidFill>
                <a:latin typeface="Poppins"/>
                <a:ea typeface="Poppins"/>
                <a:cs typeface="Poppins"/>
                <a:sym typeface="Poppins"/>
              </a:rPr>
              <a:t> sunt un suport pentru sprijinirea limbii române pentru copiii din afara României cu vârste cuprinse între 3 - 7 ani. </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Atelierele pot fi organizate de coordonatori voluntari și familii din diaspora. Atelierele online oferă copiilor posibilitatea de a </a:t>
            </a:r>
            <a:r>
              <a:rPr lang="en" sz="1800">
                <a:solidFill>
                  <a:srgbClr val="008DD2"/>
                </a:solidFill>
                <a:latin typeface="Poppins"/>
                <a:ea typeface="Poppins"/>
                <a:cs typeface="Poppins"/>
                <a:sym typeface="Poppins"/>
              </a:rPr>
              <a:t>interacționa în limba română în funcție de nivelul lor, sprijiniți de participarea activă a adulților în învățare și de materiale create special de echipa de pedagogi a proiectului. Durata recomandată a unui atelier este de 45 de minute.</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Câteva </a:t>
            </a:r>
            <a:r>
              <a:rPr b="1" lang="en" sz="1800">
                <a:solidFill>
                  <a:srgbClr val="008DD2"/>
                </a:solidFill>
                <a:latin typeface="Poppins"/>
                <a:ea typeface="Poppins"/>
                <a:cs typeface="Poppins"/>
                <a:sym typeface="Poppins"/>
              </a:rPr>
              <a:t>reguli pentru buna desfășurare a atelierului</a:t>
            </a:r>
            <a:r>
              <a:rPr lang="en" sz="1800">
                <a:solidFill>
                  <a:srgbClr val="008DD2"/>
                </a:solidFill>
                <a:latin typeface="Poppins"/>
                <a:ea typeface="Poppins"/>
                <a:cs typeface="Poppins"/>
                <a:sym typeface="Poppins"/>
              </a:rPr>
              <a:t>:</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participă împreună.</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ține microfonul pe mute, coordonatorul dând cuvântul pe rând participanților. </a:t>
            </a:r>
            <a:endParaRPr sz="1800">
              <a:solidFill>
                <a:srgbClr val="008DD2"/>
              </a:solidFill>
              <a:latin typeface="Poppins"/>
              <a:ea typeface="Poppins"/>
              <a:cs typeface="Poppins"/>
              <a:sym typeface="Poppins"/>
            </a:endParaRPr>
          </a:p>
          <a:p>
            <a:pPr indent="0" lvl="0" marL="45720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Echipa Edustudio Helsinki vă dorește distracție plăcută!</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64" name="Google Shape;64;p14"/>
          <p:cNvSpPr txBox="1"/>
          <p:nvPr/>
        </p:nvSpPr>
        <p:spPr>
          <a:xfrm>
            <a:off x="666750" y="0"/>
            <a:ext cx="79485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Despre atelierele online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Introducere și reguli</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65" name="Google Shape;65;p14"/>
          <p:cNvPicPr preferRelativeResize="0"/>
          <p:nvPr/>
        </p:nvPicPr>
        <p:blipFill>
          <a:blip r:embed="rId3">
            <a:alphaModFix/>
          </a:blip>
          <a:stretch>
            <a:fillRect/>
          </a:stretch>
        </p:blipFill>
        <p:spPr>
          <a:xfrm>
            <a:off x="7249825" y="4177400"/>
            <a:ext cx="707550" cy="707600"/>
          </a:xfrm>
          <a:prstGeom prst="rect">
            <a:avLst/>
          </a:prstGeom>
          <a:noFill/>
          <a:ln>
            <a:noFill/>
          </a:ln>
        </p:spPr>
      </p:pic>
      <p:sp>
        <p:nvSpPr>
          <p:cNvPr id="66" name="Google Shape;66;p1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67" name="Google Shape;67;p14"/>
          <p:cNvPicPr preferRelativeResize="0"/>
          <p:nvPr/>
        </p:nvPicPr>
        <p:blipFill>
          <a:blip r:embed="rId5">
            <a:alphaModFix/>
          </a:blip>
          <a:stretch>
            <a:fillRect/>
          </a:stretch>
        </p:blipFill>
        <p:spPr>
          <a:xfrm>
            <a:off x="910875" y="128995"/>
            <a:ext cx="902424" cy="7653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44" name="Shape 244"/>
        <p:cNvGrpSpPr/>
        <p:nvPr/>
      </p:nvGrpSpPr>
      <p:grpSpPr>
        <a:xfrm>
          <a:off x="0" y="0"/>
          <a:ext cx="0" cy="0"/>
          <a:chOff x="0" y="0"/>
          <a:chExt cx="0" cy="0"/>
        </a:xfrm>
      </p:grpSpPr>
      <p:sp>
        <p:nvSpPr>
          <p:cNvPr id="245" name="Google Shape;245;p32"/>
          <p:cNvSpPr txBox="1"/>
          <p:nvPr/>
        </p:nvSpPr>
        <p:spPr>
          <a:xfrm>
            <a:off x="4870875" y="766200"/>
            <a:ext cx="3968100" cy="1896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Colorează, adaugă detalii și lipește.</a:t>
            </a:r>
            <a:endParaRPr b="1" sz="3600">
              <a:solidFill>
                <a:srgbClr val="008DD2"/>
              </a:solidFill>
              <a:latin typeface="Poppins"/>
              <a:ea typeface="Poppins"/>
              <a:cs typeface="Poppins"/>
              <a:sym typeface="Poppins"/>
            </a:endParaRPr>
          </a:p>
        </p:txBody>
      </p:sp>
      <p:pic>
        <p:nvPicPr>
          <p:cNvPr id="246" name="Google Shape;246;p32"/>
          <p:cNvPicPr preferRelativeResize="0"/>
          <p:nvPr/>
        </p:nvPicPr>
        <p:blipFill>
          <a:blip r:embed="rId3">
            <a:alphaModFix/>
          </a:blip>
          <a:stretch>
            <a:fillRect/>
          </a:stretch>
        </p:blipFill>
        <p:spPr>
          <a:xfrm>
            <a:off x="-228200" y="0"/>
            <a:ext cx="4800193" cy="3429001"/>
          </a:xfrm>
          <a:prstGeom prst="rect">
            <a:avLst/>
          </a:prstGeom>
          <a:noFill/>
          <a:ln>
            <a:noFill/>
          </a:ln>
        </p:spPr>
      </p:pic>
      <p:pic>
        <p:nvPicPr>
          <p:cNvPr id="247" name="Google Shape;247;p32"/>
          <p:cNvPicPr preferRelativeResize="0"/>
          <p:nvPr/>
        </p:nvPicPr>
        <p:blipFill>
          <a:blip r:embed="rId4">
            <a:alphaModFix/>
          </a:blip>
          <a:stretch>
            <a:fillRect/>
          </a:stretch>
        </p:blipFill>
        <p:spPr>
          <a:xfrm>
            <a:off x="-228200" y="3429001"/>
            <a:ext cx="4800202" cy="3427940"/>
          </a:xfrm>
          <a:prstGeom prst="rect">
            <a:avLst/>
          </a:prstGeom>
          <a:noFill/>
          <a:ln>
            <a:noFill/>
          </a:ln>
        </p:spPr>
      </p:pic>
      <p:pic>
        <p:nvPicPr>
          <p:cNvPr id="248" name="Google Shape;248;p32"/>
          <p:cNvPicPr preferRelativeResize="0"/>
          <p:nvPr/>
        </p:nvPicPr>
        <p:blipFill>
          <a:blip r:embed="rId5">
            <a:alphaModFix/>
          </a:blip>
          <a:stretch>
            <a:fillRect/>
          </a:stretch>
        </p:blipFill>
        <p:spPr>
          <a:xfrm>
            <a:off x="4570450" y="3429000"/>
            <a:ext cx="4568957" cy="342795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52" name="Shape 252"/>
        <p:cNvGrpSpPr/>
        <p:nvPr/>
      </p:nvGrpSpPr>
      <p:grpSpPr>
        <a:xfrm>
          <a:off x="0" y="0"/>
          <a:ext cx="0" cy="0"/>
          <a:chOff x="0" y="0"/>
          <a:chExt cx="0" cy="0"/>
        </a:xfrm>
      </p:grpSpPr>
      <p:pic>
        <p:nvPicPr>
          <p:cNvPr id="253" name="Google Shape;253;p33"/>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254" name="Google Shape;254;p33"/>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255" name="Google Shape;255;p33"/>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La revedere</a:t>
            </a:r>
            <a:r>
              <a:rPr b="1" lang="en" sz="3600">
                <a:solidFill>
                  <a:srgbClr val="008DD2"/>
                </a:solidFill>
                <a:latin typeface="Poppins"/>
                <a:ea typeface="Poppins"/>
                <a:cs typeface="Poppins"/>
                <a:sym typeface="Poppins"/>
              </a:rPr>
              <a:t>!</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Fiecare fereastră prezintă lucrarea realizată.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256" name="Google Shape;256;p3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60" name="Shape 260"/>
        <p:cNvGrpSpPr/>
        <p:nvPr/>
      </p:nvGrpSpPr>
      <p:grpSpPr>
        <a:xfrm>
          <a:off x="0" y="0"/>
          <a:ext cx="0" cy="0"/>
          <a:chOff x="0" y="0"/>
          <a:chExt cx="0" cy="0"/>
        </a:xfrm>
      </p:grpSpPr>
      <p:pic>
        <p:nvPicPr>
          <p:cNvPr id="261" name="Google Shape;261;p34"/>
          <p:cNvPicPr preferRelativeResize="0"/>
          <p:nvPr/>
        </p:nvPicPr>
        <p:blipFill>
          <a:blip r:embed="rId3">
            <a:alphaModFix/>
          </a:blip>
          <a:stretch>
            <a:fillRect/>
          </a:stretch>
        </p:blipFill>
        <p:spPr>
          <a:xfrm rot="-341373">
            <a:off x="257174" y="416400"/>
            <a:ext cx="4543817" cy="2007351"/>
          </a:xfrm>
          <a:prstGeom prst="rect">
            <a:avLst/>
          </a:prstGeom>
          <a:noFill/>
          <a:ln>
            <a:noFill/>
          </a:ln>
        </p:spPr>
      </p:pic>
      <p:sp>
        <p:nvSpPr>
          <p:cNvPr id="262" name="Google Shape;262;p34"/>
          <p:cNvSpPr txBox="1"/>
          <p:nvPr/>
        </p:nvSpPr>
        <p:spPr>
          <a:xfrm>
            <a:off x="879775" y="291735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6200">
                <a:solidFill>
                  <a:srgbClr val="008DD2"/>
                </a:solidFill>
                <a:latin typeface="Poppins"/>
                <a:ea typeface="Poppins"/>
                <a:cs typeface="Poppins"/>
                <a:sym typeface="Poppins"/>
              </a:rPr>
              <a:t>Mulțumim</a:t>
            </a:r>
            <a:r>
              <a:rPr b="1" lang="en" sz="6200">
                <a:solidFill>
                  <a:srgbClr val="008DD2"/>
                </a:solidFill>
                <a:latin typeface="Poppins"/>
                <a:ea typeface="Poppins"/>
                <a:cs typeface="Poppins"/>
                <a:sym typeface="Poppins"/>
              </a:rPr>
              <a:t>!</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263" name="Google Shape;263;p34"/>
          <p:cNvPicPr preferRelativeResize="0"/>
          <p:nvPr/>
        </p:nvPicPr>
        <p:blipFill>
          <a:blip r:embed="rId4">
            <a:alphaModFix/>
          </a:blip>
          <a:stretch>
            <a:fillRect/>
          </a:stretch>
        </p:blipFill>
        <p:spPr>
          <a:xfrm>
            <a:off x="2328362" y="2206136"/>
            <a:ext cx="4720426" cy="879064"/>
          </a:xfrm>
          <a:prstGeom prst="rect">
            <a:avLst/>
          </a:prstGeom>
          <a:noFill/>
          <a:ln>
            <a:noFill/>
          </a:ln>
        </p:spPr>
      </p:pic>
      <p:pic>
        <p:nvPicPr>
          <p:cNvPr id="264" name="Google Shape;264;p34"/>
          <p:cNvPicPr preferRelativeResize="0"/>
          <p:nvPr/>
        </p:nvPicPr>
        <p:blipFill>
          <a:blip r:embed="rId5">
            <a:alphaModFix/>
          </a:blip>
          <a:stretch>
            <a:fillRect/>
          </a:stretch>
        </p:blipFill>
        <p:spPr>
          <a:xfrm>
            <a:off x="1927525" y="5021550"/>
            <a:ext cx="5417550" cy="1364975"/>
          </a:xfrm>
          <a:prstGeom prst="rect">
            <a:avLst/>
          </a:prstGeom>
          <a:noFill/>
          <a:ln>
            <a:noFill/>
          </a:ln>
        </p:spPr>
      </p:pic>
      <p:sp>
        <p:nvSpPr>
          <p:cNvPr id="265" name="Google Shape;265;p3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71" name="Shape 71"/>
        <p:cNvGrpSpPr/>
        <p:nvPr/>
      </p:nvGrpSpPr>
      <p:grpSpPr>
        <a:xfrm>
          <a:off x="0" y="0"/>
          <a:ext cx="0" cy="0"/>
          <a:chOff x="0" y="0"/>
          <a:chExt cx="0" cy="0"/>
        </a:xfrm>
      </p:grpSpPr>
      <p:pic>
        <p:nvPicPr>
          <p:cNvPr id="72" name="Google Shape;72;p15"/>
          <p:cNvPicPr preferRelativeResize="0"/>
          <p:nvPr/>
        </p:nvPicPr>
        <p:blipFill rotWithShape="1">
          <a:blip r:embed="rId3">
            <a:alphaModFix/>
          </a:blip>
          <a:srcRect b="0" l="1864" r="0" t="0"/>
          <a:stretch/>
        </p:blipFill>
        <p:spPr>
          <a:xfrm>
            <a:off x="4666562" y="1080325"/>
            <a:ext cx="3998697" cy="3267050"/>
          </a:xfrm>
          <a:prstGeom prst="rect">
            <a:avLst/>
          </a:prstGeom>
          <a:noFill/>
          <a:ln>
            <a:noFill/>
          </a:ln>
        </p:spPr>
      </p:pic>
      <p:sp>
        <p:nvSpPr>
          <p:cNvPr id="73" name="Google Shape;73;p15"/>
          <p:cNvSpPr txBox="1"/>
          <p:nvPr/>
        </p:nvSpPr>
        <p:spPr>
          <a:xfrm>
            <a:off x="5293525" y="5690000"/>
            <a:ext cx="1918200" cy="58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74" name="Google Shape;74;p15"/>
          <p:cNvPicPr preferRelativeResize="0"/>
          <p:nvPr/>
        </p:nvPicPr>
        <p:blipFill rotWithShape="1">
          <a:blip r:embed="rId4">
            <a:alphaModFix/>
          </a:blip>
          <a:srcRect b="0" l="0" r="9657" t="0"/>
          <a:stretch/>
        </p:blipFill>
        <p:spPr>
          <a:xfrm>
            <a:off x="478738" y="1080325"/>
            <a:ext cx="3998702" cy="3267052"/>
          </a:xfrm>
          <a:prstGeom prst="rect">
            <a:avLst/>
          </a:prstGeom>
          <a:noFill/>
          <a:ln>
            <a:noFill/>
          </a:ln>
        </p:spPr>
      </p:pic>
      <p:sp>
        <p:nvSpPr>
          <p:cNvPr id="75" name="Google Shape;75;p15"/>
          <p:cNvSpPr txBox="1"/>
          <p:nvPr/>
        </p:nvSpPr>
        <p:spPr>
          <a:xfrm>
            <a:off x="792950" y="4800600"/>
            <a:ext cx="7565100" cy="160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solidFill>
                <a:srgbClr val="008DD2"/>
              </a:solidFill>
              <a:latin typeface="Didact Gothic"/>
              <a:ea typeface="Didact Gothic"/>
              <a:cs typeface="Didact Gothic"/>
              <a:sym typeface="Didact Gothic"/>
            </a:endParaRPr>
          </a:p>
        </p:txBody>
      </p:sp>
      <p:sp>
        <p:nvSpPr>
          <p:cNvPr id="76" name="Google Shape;76;p15"/>
          <p:cNvSpPr txBox="1"/>
          <p:nvPr/>
        </p:nvSpPr>
        <p:spPr>
          <a:xfrm>
            <a:off x="497250" y="4404400"/>
            <a:ext cx="3998700" cy="1547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o farfurie de hârtie de unică folosință albă sau o bucată rotundă de carton</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carioci sau creioane colorate</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f</a:t>
            </a:r>
            <a:r>
              <a:rPr lang="en" sz="2000">
                <a:solidFill>
                  <a:srgbClr val="008DD2"/>
                </a:solidFill>
                <a:latin typeface="Poppins"/>
                <a:ea typeface="Poppins"/>
                <a:cs typeface="Poppins"/>
                <a:sym typeface="Poppins"/>
              </a:rPr>
              <a:t>oarfecă</a:t>
            </a:r>
            <a:endParaRPr sz="2000">
              <a:solidFill>
                <a:srgbClr val="008DD2"/>
              </a:solidFill>
              <a:latin typeface="Poppins"/>
              <a:ea typeface="Poppins"/>
              <a:cs typeface="Poppins"/>
              <a:sym typeface="Poppins"/>
            </a:endParaRPr>
          </a:p>
          <a:p>
            <a:pPr indent="0" lvl="0" marL="0" rtl="0" algn="l">
              <a:spcBef>
                <a:spcPts val="0"/>
              </a:spcBef>
              <a:spcAft>
                <a:spcPts val="0"/>
              </a:spcAft>
              <a:buNone/>
            </a:pPr>
            <a:r>
              <a:t/>
            </a:r>
            <a:endParaRPr sz="2000">
              <a:solidFill>
                <a:srgbClr val="008DD2"/>
              </a:solidFill>
              <a:latin typeface="Poppins"/>
              <a:ea typeface="Poppins"/>
              <a:cs typeface="Poppins"/>
              <a:sym typeface="Poppins"/>
            </a:endParaRPr>
          </a:p>
          <a:p>
            <a:pPr indent="0" lvl="0" marL="45720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77" name="Google Shape;77;p15"/>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Ce să pregătiți?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Pregătește pentru acest atelier:</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78" name="Google Shape;78;p15"/>
          <p:cNvSpPr txBox="1"/>
          <p:nvPr/>
        </p:nvSpPr>
        <p:spPr>
          <a:xfrm>
            <a:off x="4540325" y="4404400"/>
            <a:ext cx="4481100" cy="166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2000">
                <a:solidFill>
                  <a:srgbClr val="008DD2"/>
                </a:solidFill>
                <a:latin typeface="Poppins"/>
                <a:ea typeface="Poppins"/>
                <a:cs typeface="Poppins"/>
                <a:sym typeface="Poppins"/>
              </a:rPr>
              <a:t>O</a:t>
            </a:r>
            <a:r>
              <a:rPr i="1" lang="en" sz="2000">
                <a:solidFill>
                  <a:srgbClr val="008DD2"/>
                </a:solidFill>
                <a:latin typeface="Poppins"/>
                <a:ea typeface="Poppins"/>
                <a:cs typeface="Poppins"/>
                <a:sym typeface="Poppins"/>
              </a:rPr>
              <a:t>pțional</a:t>
            </a:r>
            <a:r>
              <a:rPr lang="en" sz="2000">
                <a:solidFill>
                  <a:srgbClr val="008DD2"/>
                </a:solidFill>
                <a:latin typeface="Poppins"/>
                <a:ea typeface="Poppins"/>
                <a:cs typeface="Poppins"/>
                <a:sym typeface="Poppins"/>
              </a:rPr>
              <a:t>: </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lipici</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ață sau elastic</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bucăți mici de hârtie colorată, pene, sclipici, vată sau alte elemente decorative.</a:t>
            </a:r>
            <a:endParaRPr sz="2000">
              <a:solidFill>
                <a:srgbClr val="008DD2"/>
              </a:solidFill>
              <a:latin typeface="Poppins"/>
              <a:ea typeface="Poppins"/>
              <a:cs typeface="Poppins"/>
              <a:sym typeface="Poppins"/>
            </a:endParaRPr>
          </a:p>
          <a:p>
            <a:pPr indent="0" lvl="0" marL="0" rtl="0" algn="l">
              <a:spcBef>
                <a:spcPts val="0"/>
              </a:spcBef>
              <a:spcAft>
                <a:spcPts val="0"/>
              </a:spcAft>
              <a:buNone/>
            </a:pPr>
            <a:r>
              <a:t/>
            </a:r>
            <a:endParaRPr sz="2000">
              <a:solidFill>
                <a:srgbClr val="008DD2"/>
              </a:solidFill>
              <a:latin typeface="Poppins"/>
              <a:ea typeface="Poppins"/>
              <a:cs typeface="Poppins"/>
              <a:sym typeface="Poppins"/>
            </a:endParaRPr>
          </a:p>
        </p:txBody>
      </p:sp>
      <p:sp>
        <p:nvSpPr>
          <p:cNvPr id="79" name="Google Shape;79;p1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3" name="Shape 83"/>
        <p:cNvGrpSpPr/>
        <p:nvPr/>
      </p:nvGrpSpPr>
      <p:grpSpPr>
        <a:xfrm>
          <a:off x="0" y="0"/>
          <a:ext cx="0" cy="0"/>
          <a:chOff x="0" y="0"/>
          <a:chExt cx="0" cy="0"/>
        </a:xfrm>
      </p:grpSpPr>
      <p:pic>
        <p:nvPicPr>
          <p:cNvPr id="84" name="Google Shape;84;p16"/>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85" name="Google Shape;85;p16"/>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86" name="Google Shape;86;p16"/>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Bine ați venit!</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Salut și nume. Fiecare fereastră se prezintă.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87" name="Google Shape;87;p1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91" name="Shape 91"/>
        <p:cNvGrpSpPr/>
        <p:nvPr/>
      </p:nvGrpSpPr>
      <p:grpSpPr>
        <a:xfrm>
          <a:off x="0" y="0"/>
          <a:ext cx="0" cy="0"/>
          <a:chOff x="0" y="0"/>
          <a:chExt cx="0" cy="0"/>
        </a:xfrm>
      </p:grpSpPr>
      <p:pic>
        <p:nvPicPr>
          <p:cNvPr id="92" name="Google Shape;92;p17"/>
          <p:cNvPicPr preferRelativeResize="0"/>
          <p:nvPr/>
        </p:nvPicPr>
        <p:blipFill>
          <a:blip r:embed="rId3">
            <a:alphaModFix/>
          </a:blip>
          <a:stretch>
            <a:fillRect/>
          </a:stretch>
        </p:blipFill>
        <p:spPr>
          <a:xfrm rot="-682330">
            <a:off x="7298668" y="1918750"/>
            <a:ext cx="975325" cy="1383500"/>
          </a:xfrm>
          <a:prstGeom prst="rect">
            <a:avLst/>
          </a:prstGeom>
          <a:noFill/>
          <a:ln>
            <a:noFill/>
          </a:ln>
        </p:spPr>
      </p:pic>
      <p:pic>
        <p:nvPicPr>
          <p:cNvPr id="93" name="Google Shape;93;p17"/>
          <p:cNvPicPr preferRelativeResize="0"/>
          <p:nvPr/>
        </p:nvPicPr>
        <p:blipFill>
          <a:blip r:embed="rId4">
            <a:alphaModFix/>
          </a:blip>
          <a:stretch>
            <a:fillRect/>
          </a:stretch>
        </p:blipFill>
        <p:spPr>
          <a:xfrm rot="1787146">
            <a:off x="621927" y="5018438"/>
            <a:ext cx="994620" cy="1414572"/>
          </a:xfrm>
          <a:prstGeom prst="rect">
            <a:avLst/>
          </a:prstGeom>
          <a:noFill/>
          <a:ln>
            <a:noFill/>
          </a:ln>
        </p:spPr>
      </p:pic>
      <p:pic>
        <p:nvPicPr>
          <p:cNvPr id="94" name="Google Shape;94;p17"/>
          <p:cNvPicPr preferRelativeResize="0"/>
          <p:nvPr/>
        </p:nvPicPr>
        <p:blipFill>
          <a:blip r:embed="rId5">
            <a:alphaModFix/>
          </a:blip>
          <a:stretch>
            <a:fillRect/>
          </a:stretch>
        </p:blipFill>
        <p:spPr>
          <a:xfrm>
            <a:off x="878425" y="1431175"/>
            <a:ext cx="1093736" cy="1548650"/>
          </a:xfrm>
          <a:prstGeom prst="rect">
            <a:avLst/>
          </a:prstGeom>
          <a:noFill/>
          <a:ln>
            <a:noFill/>
          </a:ln>
        </p:spPr>
      </p:pic>
      <p:pic>
        <p:nvPicPr>
          <p:cNvPr id="95" name="Google Shape;95;p17"/>
          <p:cNvPicPr preferRelativeResize="0"/>
          <p:nvPr/>
        </p:nvPicPr>
        <p:blipFill rotWithShape="1">
          <a:blip r:embed="rId6">
            <a:alphaModFix/>
          </a:blip>
          <a:srcRect b="0" l="0" r="0" t="0"/>
          <a:stretch/>
        </p:blipFill>
        <p:spPr>
          <a:xfrm>
            <a:off x="2179713" y="0"/>
            <a:ext cx="4784563" cy="6858002"/>
          </a:xfrm>
          <a:prstGeom prst="rect">
            <a:avLst/>
          </a:prstGeom>
          <a:noFill/>
          <a:ln>
            <a:noFill/>
          </a:ln>
        </p:spPr>
      </p:pic>
      <p:pic>
        <p:nvPicPr>
          <p:cNvPr id="96" name="Google Shape;96;p17"/>
          <p:cNvPicPr preferRelativeResize="0"/>
          <p:nvPr/>
        </p:nvPicPr>
        <p:blipFill>
          <a:blip r:embed="rId5">
            <a:alphaModFix/>
          </a:blip>
          <a:stretch>
            <a:fillRect/>
          </a:stretch>
        </p:blipFill>
        <p:spPr>
          <a:xfrm>
            <a:off x="7586400" y="4399425"/>
            <a:ext cx="1093736" cy="1548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id="101" name="Google Shape;101;p18"/>
          <p:cNvPicPr preferRelativeResize="0"/>
          <p:nvPr/>
        </p:nvPicPr>
        <p:blipFill>
          <a:blip r:embed="rId3">
            <a:alphaModFix/>
          </a:blip>
          <a:stretch>
            <a:fillRect/>
          </a:stretch>
        </p:blipFill>
        <p:spPr>
          <a:xfrm>
            <a:off x="-239525" y="0"/>
            <a:ext cx="9623049" cy="6857999"/>
          </a:xfrm>
          <a:prstGeom prst="rect">
            <a:avLst/>
          </a:prstGeom>
          <a:noFill/>
          <a:ln>
            <a:noFill/>
          </a:ln>
        </p:spPr>
      </p:pic>
      <p:sp>
        <p:nvSpPr>
          <p:cNvPr id="102" name="Google Shape;102;p18"/>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06" name="Shape 106"/>
        <p:cNvGrpSpPr/>
        <p:nvPr/>
      </p:nvGrpSpPr>
      <p:grpSpPr>
        <a:xfrm>
          <a:off x="0" y="0"/>
          <a:ext cx="0" cy="0"/>
          <a:chOff x="0" y="0"/>
          <a:chExt cx="0" cy="0"/>
        </a:xfrm>
      </p:grpSpPr>
      <p:sp>
        <p:nvSpPr>
          <p:cNvPr id="107" name="Google Shape;107;p19"/>
          <p:cNvSpPr txBox="1"/>
          <p:nvPr/>
        </p:nvSpPr>
        <p:spPr>
          <a:xfrm>
            <a:off x="3731375" y="1755775"/>
            <a:ext cx="3524400" cy="75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a:t>
            </a:r>
            <a:r>
              <a:rPr b="1" lang="en" sz="3600">
                <a:solidFill>
                  <a:srgbClr val="008DD2"/>
                </a:solidFill>
                <a:latin typeface="Poppins"/>
                <a:ea typeface="Poppins"/>
                <a:cs typeface="Poppins"/>
                <a:sym typeface="Poppins"/>
              </a:rPr>
              <a:t>c</a:t>
            </a:r>
            <a:r>
              <a:rPr b="1" lang="en" sz="3600">
                <a:solidFill>
                  <a:srgbClr val="008DD2"/>
                </a:solidFill>
                <a:latin typeface="Poppins"/>
                <a:ea typeface="Poppins"/>
                <a:cs typeface="Poppins"/>
                <a:sym typeface="Poppins"/>
              </a:rPr>
              <a:t>ânta!</a:t>
            </a:r>
            <a:endParaRPr sz="2400">
              <a:solidFill>
                <a:srgbClr val="57B3F1"/>
              </a:solidFill>
              <a:latin typeface="Poppins"/>
              <a:ea typeface="Poppins"/>
              <a:cs typeface="Poppins"/>
              <a:sym typeface="Poppins"/>
            </a:endParaRPr>
          </a:p>
        </p:txBody>
      </p:sp>
      <p:sp>
        <p:nvSpPr>
          <p:cNvPr id="108" name="Google Shape;108;p19"/>
          <p:cNvSpPr txBox="1"/>
          <p:nvPr/>
        </p:nvSpPr>
        <p:spPr>
          <a:xfrm>
            <a:off x="985575" y="12710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Ce vom face azi?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Etapele atelierului online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sp>
        <p:nvSpPr>
          <p:cNvPr id="109" name="Google Shape;109;p19"/>
          <p:cNvSpPr txBox="1"/>
          <p:nvPr/>
        </p:nvSpPr>
        <p:spPr>
          <a:xfrm>
            <a:off x="3761675" y="3407125"/>
            <a:ext cx="3463800" cy="968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Ne vom juca!</a:t>
            </a:r>
            <a:endParaRPr sz="2400">
              <a:solidFill>
                <a:srgbClr val="57B3F1"/>
              </a:solidFill>
              <a:latin typeface="Poppins"/>
              <a:ea typeface="Poppins"/>
              <a:cs typeface="Poppins"/>
              <a:sym typeface="Poppins"/>
            </a:endParaRPr>
          </a:p>
        </p:txBody>
      </p:sp>
      <p:sp>
        <p:nvSpPr>
          <p:cNvPr id="110" name="Google Shape;110;p19"/>
          <p:cNvSpPr txBox="1"/>
          <p:nvPr/>
        </p:nvSpPr>
        <p:spPr>
          <a:xfrm>
            <a:off x="4196800" y="5275075"/>
            <a:ext cx="2679300" cy="75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a:t>
            </a:r>
            <a:r>
              <a:rPr b="1" lang="en" sz="3600">
                <a:solidFill>
                  <a:srgbClr val="008DD2"/>
                </a:solidFill>
                <a:latin typeface="Poppins"/>
                <a:ea typeface="Poppins"/>
                <a:cs typeface="Poppins"/>
                <a:sym typeface="Poppins"/>
              </a:rPr>
              <a:t>c</a:t>
            </a:r>
            <a:r>
              <a:rPr b="1" lang="en" sz="3600">
                <a:solidFill>
                  <a:srgbClr val="008DD2"/>
                </a:solidFill>
                <a:latin typeface="Poppins"/>
                <a:ea typeface="Poppins"/>
                <a:cs typeface="Poppins"/>
                <a:sym typeface="Poppins"/>
              </a:rPr>
              <a:t>rea!</a:t>
            </a:r>
            <a:endParaRPr b="1" sz="3600">
              <a:solidFill>
                <a:srgbClr val="008DD2"/>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11" name="Google Shape;111;p19"/>
          <p:cNvPicPr preferRelativeResize="0"/>
          <p:nvPr/>
        </p:nvPicPr>
        <p:blipFill>
          <a:blip r:embed="rId3">
            <a:alphaModFix/>
          </a:blip>
          <a:stretch>
            <a:fillRect/>
          </a:stretch>
        </p:blipFill>
        <p:spPr>
          <a:xfrm>
            <a:off x="2251413" y="3223650"/>
            <a:ext cx="1116780" cy="1023299"/>
          </a:xfrm>
          <a:prstGeom prst="rect">
            <a:avLst/>
          </a:prstGeom>
          <a:noFill/>
          <a:ln>
            <a:noFill/>
          </a:ln>
        </p:spPr>
      </p:pic>
      <p:pic>
        <p:nvPicPr>
          <p:cNvPr id="112" name="Google Shape;112;p19"/>
          <p:cNvPicPr preferRelativeResize="0"/>
          <p:nvPr/>
        </p:nvPicPr>
        <p:blipFill>
          <a:blip r:embed="rId4">
            <a:alphaModFix/>
          </a:blip>
          <a:stretch>
            <a:fillRect/>
          </a:stretch>
        </p:blipFill>
        <p:spPr>
          <a:xfrm>
            <a:off x="1918525" y="4375526"/>
            <a:ext cx="1843150" cy="1740250"/>
          </a:xfrm>
          <a:prstGeom prst="rect">
            <a:avLst/>
          </a:prstGeom>
          <a:noFill/>
          <a:ln>
            <a:noFill/>
          </a:ln>
        </p:spPr>
      </p:pic>
      <p:pic>
        <p:nvPicPr>
          <p:cNvPr id="113" name="Google Shape;113;p19"/>
          <p:cNvPicPr preferRelativeResize="0"/>
          <p:nvPr/>
        </p:nvPicPr>
        <p:blipFill>
          <a:blip r:embed="rId5">
            <a:alphaModFix/>
          </a:blip>
          <a:stretch>
            <a:fillRect/>
          </a:stretch>
        </p:blipFill>
        <p:spPr>
          <a:xfrm>
            <a:off x="2221413" y="1484275"/>
            <a:ext cx="1176795" cy="1023300"/>
          </a:xfrm>
          <a:prstGeom prst="rect">
            <a:avLst/>
          </a:prstGeom>
          <a:noFill/>
          <a:ln>
            <a:noFill/>
          </a:ln>
        </p:spPr>
      </p:pic>
      <p:sp>
        <p:nvSpPr>
          <p:cNvPr id="114" name="Google Shape;114;p1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18" name="Shape 118"/>
        <p:cNvGrpSpPr/>
        <p:nvPr/>
      </p:nvGrpSpPr>
      <p:grpSpPr>
        <a:xfrm>
          <a:off x="0" y="0"/>
          <a:ext cx="0" cy="0"/>
          <a:chOff x="0" y="0"/>
          <a:chExt cx="0" cy="0"/>
        </a:xfrm>
      </p:grpSpPr>
      <p:pic>
        <p:nvPicPr>
          <p:cNvPr id="119" name="Google Shape;119;p20"/>
          <p:cNvPicPr preferRelativeResize="0"/>
          <p:nvPr/>
        </p:nvPicPr>
        <p:blipFill>
          <a:blip r:embed="rId3">
            <a:alphaModFix/>
          </a:blip>
          <a:stretch>
            <a:fillRect/>
          </a:stretch>
        </p:blipFill>
        <p:spPr>
          <a:xfrm rot="-648900">
            <a:off x="858389" y="5434656"/>
            <a:ext cx="903570" cy="785736"/>
          </a:xfrm>
          <a:prstGeom prst="rect">
            <a:avLst/>
          </a:prstGeom>
          <a:noFill/>
          <a:ln>
            <a:noFill/>
          </a:ln>
        </p:spPr>
      </p:pic>
      <p:pic>
        <p:nvPicPr>
          <p:cNvPr id="120" name="Google Shape;120;p20"/>
          <p:cNvPicPr preferRelativeResize="0"/>
          <p:nvPr/>
        </p:nvPicPr>
        <p:blipFill>
          <a:blip r:embed="rId4">
            <a:alphaModFix/>
          </a:blip>
          <a:stretch>
            <a:fillRect/>
          </a:stretch>
        </p:blipFill>
        <p:spPr>
          <a:xfrm rot="-1901585">
            <a:off x="730544" y="1551151"/>
            <a:ext cx="702340" cy="842772"/>
          </a:xfrm>
          <a:prstGeom prst="rect">
            <a:avLst/>
          </a:prstGeom>
          <a:noFill/>
          <a:ln>
            <a:noFill/>
          </a:ln>
        </p:spPr>
      </p:pic>
      <p:pic>
        <p:nvPicPr>
          <p:cNvPr id="121" name="Google Shape;121;p20"/>
          <p:cNvPicPr preferRelativeResize="0"/>
          <p:nvPr/>
        </p:nvPicPr>
        <p:blipFill>
          <a:blip r:embed="rId5">
            <a:alphaModFix/>
          </a:blip>
          <a:stretch>
            <a:fillRect/>
          </a:stretch>
        </p:blipFill>
        <p:spPr>
          <a:xfrm rot="-1254728">
            <a:off x="7870888" y="5353791"/>
            <a:ext cx="641852" cy="769197"/>
          </a:xfrm>
          <a:prstGeom prst="rect">
            <a:avLst/>
          </a:prstGeom>
          <a:noFill/>
          <a:ln>
            <a:noFill/>
          </a:ln>
        </p:spPr>
      </p:pic>
      <p:pic>
        <p:nvPicPr>
          <p:cNvPr id="122" name="Google Shape;122;p20"/>
          <p:cNvPicPr preferRelativeResize="0"/>
          <p:nvPr/>
        </p:nvPicPr>
        <p:blipFill>
          <a:blip r:embed="rId4">
            <a:alphaModFix/>
          </a:blip>
          <a:stretch>
            <a:fillRect/>
          </a:stretch>
        </p:blipFill>
        <p:spPr>
          <a:xfrm rot="1200694">
            <a:off x="7963969" y="3601701"/>
            <a:ext cx="702340" cy="842773"/>
          </a:xfrm>
          <a:prstGeom prst="rect">
            <a:avLst/>
          </a:prstGeom>
          <a:noFill/>
          <a:ln>
            <a:noFill/>
          </a:ln>
        </p:spPr>
      </p:pic>
      <p:pic>
        <p:nvPicPr>
          <p:cNvPr id="123" name="Google Shape;123;p20"/>
          <p:cNvPicPr preferRelativeResize="0"/>
          <p:nvPr/>
        </p:nvPicPr>
        <p:blipFill>
          <a:blip r:embed="rId5">
            <a:alphaModFix/>
          </a:blip>
          <a:stretch>
            <a:fillRect/>
          </a:stretch>
        </p:blipFill>
        <p:spPr>
          <a:xfrm rot="-134274">
            <a:off x="851413" y="3339241"/>
            <a:ext cx="641852" cy="769198"/>
          </a:xfrm>
          <a:prstGeom prst="rect">
            <a:avLst/>
          </a:prstGeom>
          <a:noFill/>
          <a:ln>
            <a:noFill/>
          </a:ln>
        </p:spPr>
      </p:pic>
      <p:pic>
        <p:nvPicPr>
          <p:cNvPr id="124" name="Google Shape;124;p20"/>
          <p:cNvPicPr preferRelativeResize="0"/>
          <p:nvPr/>
        </p:nvPicPr>
        <p:blipFill>
          <a:blip r:embed="rId3">
            <a:alphaModFix/>
          </a:blip>
          <a:stretch>
            <a:fillRect/>
          </a:stretch>
        </p:blipFill>
        <p:spPr>
          <a:xfrm rot="-648900">
            <a:off x="7544939" y="1652056"/>
            <a:ext cx="903570" cy="785736"/>
          </a:xfrm>
          <a:prstGeom prst="rect">
            <a:avLst/>
          </a:prstGeom>
          <a:noFill/>
          <a:ln>
            <a:noFill/>
          </a:ln>
        </p:spPr>
      </p:pic>
      <p:pic>
        <p:nvPicPr>
          <p:cNvPr id="125" name="Google Shape;125;p20"/>
          <p:cNvPicPr preferRelativeResize="0"/>
          <p:nvPr/>
        </p:nvPicPr>
        <p:blipFill>
          <a:blip r:embed="rId6">
            <a:alphaModFix/>
          </a:blip>
          <a:stretch>
            <a:fillRect/>
          </a:stretch>
        </p:blipFill>
        <p:spPr>
          <a:xfrm>
            <a:off x="2186475" y="0"/>
            <a:ext cx="4798186" cy="68579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21"/>
          <p:cNvPicPr preferRelativeResize="0"/>
          <p:nvPr/>
        </p:nvPicPr>
        <p:blipFill rotWithShape="1">
          <a:blip r:embed="rId3">
            <a:alphaModFix/>
          </a:blip>
          <a:srcRect b="768" l="0" r="0" t="758"/>
          <a:stretch/>
        </p:blipFill>
        <p:spPr>
          <a:xfrm>
            <a:off x="-312450" y="0"/>
            <a:ext cx="9768906" cy="6858002"/>
          </a:xfrm>
          <a:prstGeom prst="rect">
            <a:avLst/>
          </a:prstGeom>
          <a:noFill/>
          <a:ln>
            <a:noFill/>
          </a:ln>
        </p:spPr>
      </p:pic>
      <p:sp>
        <p:nvSpPr>
          <p:cNvPr id="131" name="Google Shape;131;p21"/>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Ghicește animalele!</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32" name="Google Shape;132;p21"/>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133" name="Google Shape;133;p21"/>
          <p:cNvPicPr preferRelativeResize="0"/>
          <p:nvPr/>
        </p:nvPicPr>
        <p:blipFill>
          <a:blip r:embed="rId5">
            <a:alphaModFix/>
          </a:blip>
          <a:stretch>
            <a:fillRect/>
          </a:stretch>
        </p:blipFill>
        <p:spPr>
          <a:xfrm>
            <a:off x="2580170" y="101170"/>
            <a:ext cx="606029" cy="5553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